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5"/>
  </p:notesMasterIdLst>
  <p:sldIdLst>
    <p:sldId id="256" r:id="rId2"/>
    <p:sldId id="259" r:id="rId3"/>
    <p:sldId id="261" r:id="rId4"/>
    <p:sldId id="260" r:id="rId5"/>
    <p:sldId id="292" r:id="rId6"/>
    <p:sldId id="301" r:id="rId7"/>
    <p:sldId id="295" r:id="rId8"/>
    <p:sldId id="300" r:id="rId9"/>
    <p:sldId id="302" r:id="rId10"/>
    <p:sldId id="303" r:id="rId11"/>
    <p:sldId id="298" r:id="rId12"/>
    <p:sldId id="307" r:id="rId13"/>
    <p:sldId id="304" r:id="rId14"/>
    <p:sldId id="306" r:id="rId15"/>
    <p:sldId id="305" r:id="rId16"/>
    <p:sldId id="313" r:id="rId17"/>
    <p:sldId id="311" r:id="rId18"/>
    <p:sldId id="312" r:id="rId19"/>
    <p:sldId id="299" r:id="rId20"/>
    <p:sldId id="297" r:id="rId21"/>
    <p:sldId id="296" r:id="rId22"/>
    <p:sldId id="293" r:id="rId23"/>
    <p:sldId id="28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94"/>
    <a:srgbClr val="0035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19" autoAdjust="0"/>
    <p:restoredTop sz="77517" autoAdjust="0"/>
  </p:normalViewPr>
  <p:slideViewPr>
    <p:cSldViewPr>
      <p:cViewPr varScale="1">
        <p:scale>
          <a:sx n="56" d="100"/>
          <a:sy n="56" d="100"/>
        </p:scale>
        <p:origin x="146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09756B-8F8A-4CD8-ABE5-17F1D1463DE9}" type="datetimeFigureOut">
              <a:rPr lang="en-US" smtClean="0"/>
              <a:t>11/16/2015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0709D-C5DC-4FEF-8293-8B54D095BE15}" type="slidenum">
              <a:rPr lang="en-US" smtClean="0"/>
              <a:t>‹#›</a:t>
            </a:fld>
            <a:endParaRPr lang="en-US"/>
          </a:p>
        </p:txBody>
      </p:sp>
    </p:spTree>
    <p:extLst>
      <p:ext uri="{BB962C8B-B14F-4D97-AF65-F5344CB8AC3E}">
        <p14:creationId xmlns:p14="http://schemas.microsoft.com/office/powerpoint/2010/main" val="1816540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1</a:t>
            </a:fld>
            <a:endParaRPr lang="en-US"/>
          </a:p>
        </p:txBody>
      </p:sp>
    </p:spTree>
    <p:extLst>
      <p:ext uri="{BB962C8B-B14F-4D97-AF65-F5344CB8AC3E}">
        <p14:creationId xmlns:p14="http://schemas.microsoft.com/office/powerpoint/2010/main" val="3105960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12</a:t>
            </a:fld>
            <a:endParaRPr lang="en-US"/>
          </a:p>
        </p:txBody>
      </p:sp>
    </p:spTree>
    <p:extLst>
      <p:ext uri="{BB962C8B-B14F-4D97-AF65-F5344CB8AC3E}">
        <p14:creationId xmlns:p14="http://schemas.microsoft.com/office/powerpoint/2010/main" val="3444192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13</a:t>
            </a:fld>
            <a:endParaRPr lang="en-US"/>
          </a:p>
        </p:txBody>
      </p:sp>
    </p:spTree>
    <p:extLst>
      <p:ext uri="{BB962C8B-B14F-4D97-AF65-F5344CB8AC3E}">
        <p14:creationId xmlns:p14="http://schemas.microsoft.com/office/powerpoint/2010/main" val="515536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14</a:t>
            </a:fld>
            <a:endParaRPr lang="en-US"/>
          </a:p>
        </p:txBody>
      </p:sp>
    </p:spTree>
    <p:extLst>
      <p:ext uri="{BB962C8B-B14F-4D97-AF65-F5344CB8AC3E}">
        <p14:creationId xmlns:p14="http://schemas.microsoft.com/office/powerpoint/2010/main" val="1167309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15</a:t>
            </a:fld>
            <a:endParaRPr lang="en-US"/>
          </a:p>
        </p:txBody>
      </p:sp>
    </p:spTree>
    <p:extLst>
      <p:ext uri="{BB962C8B-B14F-4D97-AF65-F5344CB8AC3E}">
        <p14:creationId xmlns:p14="http://schemas.microsoft.com/office/powerpoint/2010/main" val="1433348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16</a:t>
            </a:fld>
            <a:endParaRPr lang="en-US"/>
          </a:p>
        </p:txBody>
      </p:sp>
    </p:spTree>
    <p:extLst>
      <p:ext uri="{BB962C8B-B14F-4D97-AF65-F5344CB8AC3E}">
        <p14:creationId xmlns:p14="http://schemas.microsoft.com/office/powerpoint/2010/main" val="1416447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17</a:t>
            </a:fld>
            <a:endParaRPr lang="en-US"/>
          </a:p>
        </p:txBody>
      </p:sp>
    </p:spTree>
    <p:extLst>
      <p:ext uri="{BB962C8B-B14F-4D97-AF65-F5344CB8AC3E}">
        <p14:creationId xmlns:p14="http://schemas.microsoft.com/office/powerpoint/2010/main" val="2285305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18</a:t>
            </a:fld>
            <a:endParaRPr lang="en-US"/>
          </a:p>
        </p:txBody>
      </p:sp>
    </p:spTree>
    <p:extLst>
      <p:ext uri="{BB962C8B-B14F-4D97-AF65-F5344CB8AC3E}">
        <p14:creationId xmlns:p14="http://schemas.microsoft.com/office/powerpoint/2010/main" val="828020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19</a:t>
            </a:fld>
            <a:endParaRPr lang="en-US"/>
          </a:p>
        </p:txBody>
      </p:sp>
    </p:spTree>
    <p:extLst>
      <p:ext uri="{BB962C8B-B14F-4D97-AF65-F5344CB8AC3E}">
        <p14:creationId xmlns:p14="http://schemas.microsoft.com/office/powerpoint/2010/main" val="33818716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20</a:t>
            </a:fld>
            <a:endParaRPr lang="en-US"/>
          </a:p>
        </p:txBody>
      </p:sp>
    </p:spTree>
    <p:extLst>
      <p:ext uri="{BB962C8B-B14F-4D97-AF65-F5344CB8AC3E}">
        <p14:creationId xmlns:p14="http://schemas.microsoft.com/office/powerpoint/2010/main" val="3717231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a:t>
            </a:r>
            <a:r>
              <a:rPr lang="en-US" baseline="0" dirty="0" smtClean="0"/>
              <a:t> not the web police.</a:t>
            </a:r>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21</a:t>
            </a:fld>
            <a:endParaRPr lang="en-US"/>
          </a:p>
        </p:txBody>
      </p:sp>
    </p:spTree>
    <p:extLst>
      <p:ext uri="{BB962C8B-B14F-4D97-AF65-F5344CB8AC3E}">
        <p14:creationId xmlns:p14="http://schemas.microsoft.com/office/powerpoint/2010/main" val="22056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this presentation</a:t>
            </a:r>
            <a:r>
              <a:rPr lang="en-US" baseline="0" dirty="0" smtClean="0"/>
              <a:t> as a resource!</a:t>
            </a:r>
          </a:p>
          <a:p>
            <a:endParaRPr lang="en-US" baseline="0" dirty="0" smtClean="0"/>
          </a:p>
          <a:p>
            <a:r>
              <a:rPr lang="en-US" baseline="0" dirty="0" smtClean="0"/>
              <a:t>Business cards are available</a:t>
            </a:r>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3</a:t>
            </a:fld>
            <a:endParaRPr lang="en-US"/>
          </a:p>
        </p:txBody>
      </p:sp>
    </p:spTree>
    <p:extLst>
      <p:ext uri="{BB962C8B-B14F-4D97-AF65-F5344CB8AC3E}">
        <p14:creationId xmlns:p14="http://schemas.microsoft.com/office/powerpoint/2010/main" val="4210913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POUR website</a:t>
            </a:r>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5</a:t>
            </a:fld>
            <a:endParaRPr lang="en-US"/>
          </a:p>
        </p:txBody>
      </p:sp>
    </p:spTree>
    <p:extLst>
      <p:ext uri="{BB962C8B-B14F-4D97-AF65-F5344CB8AC3E}">
        <p14:creationId xmlns:p14="http://schemas.microsoft.com/office/powerpoint/2010/main" val="1717923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POUR website</a:t>
            </a:r>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6</a:t>
            </a:fld>
            <a:endParaRPr lang="en-US"/>
          </a:p>
        </p:txBody>
      </p:sp>
    </p:spTree>
    <p:extLst>
      <p:ext uri="{BB962C8B-B14F-4D97-AF65-F5344CB8AC3E}">
        <p14:creationId xmlns:p14="http://schemas.microsoft.com/office/powerpoint/2010/main" val="3869043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7</a:t>
            </a:fld>
            <a:endParaRPr lang="en-US"/>
          </a:p>
        </p:txBody>
      </p:sp>
    </p:spTree>
    <p:extLst>
      <p:ext uri="{BB962C8B-B14F-4D97-AF65-F5344CB8AC3E}">
        <p14:creationId xmlns:p14="http://schemas.microsoft.com/office/powerpoint/2010/main" val="2098267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8</a:t>
            </a:fld>
            <a:endParaRPr lang="en-US"/>
          </a:p>
        </p:txBody>
      </p:sp>
    </p:spTree>
    <p:extLst>
      <p:ext uri="{BB962C8B-B14F-4D97-AF65-F5344CB8AC3E}">
        <p14:creationId xmlns:p14="http://schemas.microsoft.com/office/powerpoint/2010/main" val="2467562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9</a:t>
            </a:fld>
            <a:endParaRPr lang="en-US"/>
          </a:p>
        </p:txBody>
      </p:sp>
    </p:spTree>
    <p:extLst>
      <p:ext uri="{BB962C8B-B14F-4D97-AF65-F5344CB8AC3E}">
        <p14:creationId xmlns:p14="http://schemas.microsoft.com/office/powerpoint/2010/main" val="2386998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10</a:t>
            </a:fld>
            <a:endParaRPr lang="en-US"/>
          </a:p>
        </p:txBody>
      </p:sp>
    </p:spTree>
    <p:extLst>
      <p:ext uri="{BB962C8B-B14F-4D97-AF65-F5344CB8AC3E}">
        <p14:creationId xmlns:p14="http://schemas.microsoft.com/office/powerpoint/2010/main" val="177332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0709D-C5DC-4FEF-8293-8B54D095BE15}" type="slidenum">
              <a:rPr lang="en-US" smtClean="0"/>
              <a:t>11</a:t>
            </a:fld>
            <a:endParaRPr lang="en-US"/>
          </a:p>
        </p:txBody>
      </p:sp>
    </p:spTree>
    <p:extLst>
      <p:ext uri="{BB962C8B-B14F-4D97-AF65-F5344CB8AC3E}">
        <p14:creationId xmlns:p14="http://schemas.microsoft.com/office/powerpoint/2010/main" val="42839345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819400"/>
            <a:ext cx="5257800" cy="2209800"/>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715000" y="2819400"/>
            <a:ext cx="3276600" cy="2209800"/>
          </a:xfrm>
        </p:spPr>
        <p:txBody>
          <a:bodyPr anchor="ctr">
            <a:normAutofit/>
          </a:bodyPr>
          <a:lstStyle>
            <a:lvl1pPr marL="0" indent="0" algn="ctr">
              <a:buNone/>
              <a:defRPr sz="2800">
                <a:solidFill>
                  <a:srgbClr val="00359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6858000" y="6416675"/>
            <a:ext cx="2133600" cy="365125"/>
          </a:xfrm>
        </p:spPr>
        <p:txBody>
          <a:bodyPr/>
          <a:lstStyle>
            <a:lvl1pPr algn="r">
              <a:defRPr/>
            </a:lvl1pPr>
          </a:lstStyle>
          <a:p>
            <a:fld id="{B1520C7B-2A24-4C0E-B9DF-03CECEE3C165}" type="datetime1">
              <a:rPr lang="en-US" smtClean="0"/>
              <a:t>11/16/2015</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534128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172200"/>
            <a:ext cx="2133600" cy="365125"/>
          </a:xfrm>
        </p:spPr>
        <p:txBody>
          <a:bodyPr/>
          <a:lstStyle/>
          <a:p>
            <a:fld id="{C9A04B0C-00EB-45EF-BE9C-3ED823EA9777}" type="datetime1">
              <a:rPr lang="en-US" smtClean="0"/>
              <a:t>11/16/2015</a:t>
            </a:fld>
            <a:endParaRPr lang="en-US"/>
          </a:p>
        </p:txBody>
      </p:sp>
      <p:sp>
        <p:nvSpPr>
          <p:cNvPr id="5" name="Footer Placeholder 4"/>
          <p:cNvSpPr>
            <a:spLocks noGrp="1"/>
          </p:cNvSpPr>
          <p:nvPr>
            <p:ph type="ftr" sz="quarter" idx="11"/>
          </p:nvPr>
        </p:nvSpPr>
        <p:spPr>
          <a:xfrm>
            <a:off x="4267200" y="6477000"/>
            <a:ext cx="4800600" cy="365125"/>
          </a:xfrm>
          <a:prstGeom prst="rect">
            <a:avLst/>
          </a:prstGeom>
        </p:spPr>
        <p:txBody>
          <a:bodyPr/>
          <a:lstStyle>
            <a:lvl1pPr algn="ct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381000" y="6172200"/>
            <a:ext cx="2133600" cy="365125"/>
          </a:xfrm>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3708198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51656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5516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172200"/>
            <a:ext cx="2133600" cy="365125"/>
          </a:xfrm>
        </p:spPr>
        <p:txBody>
          <a:bodyPr/>
          <a:lstStyle/>
          <a:p>
            <a:fld id="{3198CE36-7C7E-44C6-8A5D-9CA368FA439D}" type="datetime1">
              <a:rPr lang="en-US" smtClean="0"/>
              <a:t>11/16/2015</a:t>
            </a:fld>
            <a:endParaRPr lang="en-US"/>
          </a:p>
        </p:txBody>
      </p:sp>
      <p:sp>
        <p:nvSpPr>
          <p:cNvPr id="5" name="Footer Placeholder 4"/>
          <p:cNvSpPr>
            <a:spLocks noGrp="1"/>
          </p:cNvSpPr>
          <p:nvPr>
            <p:ph type="ftr" sz="quarter" idx="11"/>
          </p:nvPr>
        </p:nvSpPr>
        <p:spPr>
          <a:xfrm>
            <a:off x="4267200" y="6477000"/>
            <a:ext cx="4800600" cy="365125"/>
          </a:xfrm>
          <a:prstGeom prst="rect">
            <a:avLst/>
          </a:prstGeom>
        </p:spPr>
        <p:txBody>
          <a:bodyPr/>
          <a:lstStyle>
            <a:lvl1pPr algn="ct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381000" y="6172200"/>
            <a:ext cx="2133600" cy="365125"/>
          </a:xfrm>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2574773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594"/>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003594"/>
                </a:solidFill>
              </a:defRPr>
            </a:lvl1pPr>
            <a:lvl2pPr>
              <a:defRPr>
                <a:solidFill>
                  <a:srgbClr val="003594"/>
                </a:solidFill>
              </a:defRPr>
            </a:lvl2pPr>
            <a:lvl3pPr>
              <a:defRPr>
                <a:solidFill>
                  <a:srgbClr val="003594"/>
                </a:solidFill>
              </a:defRPr>
            </a:lvl3pPr>
            <a:lvl4pPr>
              <a:defRPr>
                <a:solidFill>
                  <a:srgbClr val="003594"/>
                </a:solidFill>
              </a:defRPr>
            </a:lvl4pPr>
            <a:lvl5pPr>
              <a:defRPr>
                <a:solidFill>
                  <a:srgbClr val="00359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0" y="6264275"/>
            <a:ext cx="2133600" cy="365125"/>
          </a:xfrm>
        </p:spPr>
        <p:txBody>
          <a:bodyPr/>
          <a:lstStyle/>
          <a:p>
            <a:fld id="{288F55F0-8A6C-4A5B-A395-AB72E1375FA0}" type="datetime1">
              <a:rPr lang="en-US" smtClean="0"/>
              <a:t>11/16/2015</a:t>
            </a:fld>
            <a:endParaRPr lang="en-US"/>
          </a:p>
        </p:txBody>
      </p:sp>
      <p:sp>
        <p:nvSpPr>
          <p:cNvPr id="6" name="Slide Number Placeholder 5"/>
          <p:cNvSpPr>
            <a:spLocks noGrp="1"/>
          </p:cNvSpPr>
          <p:nvPr>
            <p:ph type="sldNum" sz="quarter" idx="12"/>
          </p:nvPr>
        </p:nvSpPr>
        <p:spPr>
          <a:xfrm>
            <a:off x="381000" y="6264275"/>
            <a:ext cx="2133600" cy="365125"/>
          </a:xfrm>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23060207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014787"/>
            <a:ext cx="7772400" cy="1362075"/>
          </a:xfrm>
        </p:spPr>
        <p:txBody>
          <a:bodyPr anchor="t"/>
          <a:lstStyle>
            <a:lvl1pPr algn="l">
              <a:defRPr sz="4000" b="1" cap="all">
                <a:solidFill>
                  <a:srgbClr val="00359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5146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0" y="6172200"/>
            <a:ext cx="2133600" cy="365125"/>
          </a:xfrm>
        </p:spPr>
        <p:txBody>
          <a:bodyPr/>
          <a:lstStyle/>
          <a:p>
            <a:fld id="{56F645B0-6011-4D0C-A08C-566C001C259E}" type="datetime1">
              <a:rPr lang="en-US" smtClean="0"/>
              <a:t>11/16/2015</a:t>
            </a:fld>
            <a:endParaRPr lang="en-US"/>
          </a:p>
        </p:txBody>
      </p:sp>
      <p:sp>
        <p:nvSpPr>
          <p:cNvPr id="5" name="Footer Placeholder 4"/>
          <p:cNvSpPr>
            <a:spLocks noGrp="1"/>
          </p:cNvSpPr>
          <p:nvPr>
            <p:ph type="ftr" sz="quarter" idx="11"/>
          </p:nvPr>
        </p:nvSpPr>
        <p:spPr>
          <a:xfrm>
            <a:off x="4267200" y="6492875"/>
            <a:ext cx="4800600" cy="365125"/>
          </a:xfrm>
          <a:prstGeom prst="rect">
            <a:avLst/>
          </a:prstGeom>
        </p:spPr>
        <p:txBody>
          <a:bodyPr/>
          <a:lstStyle>
            <a:lvl1pPr algn="ct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24999722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594"/>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1"/>
            <a:ext cx="4038600" cy="4191000"/>
          </a:xfrm>
        </p:spPr>
        <p:txBody>
          <a:bodyPr/>
          <a:lstStyle>
            <a:lvl1pPr>
              <a:defRPr sz="2800">
                <a:solidFill>
                  <a:srgbClr val="003594"/>
                </a:solidFill>
              </a:defRPr>
            </a:lvl1pPr>
            <a:lvl2pPr>
              <a:defRPr sz="2400">
                <a:solidFill>
                  <a:srgbClr val="003594"/>
                </a:solidFill>
              </a:defRPr>
            </a:lvl2pPr>
            <a:lvl3pPr>
              <a:defRPr sz="2000">
                <a:solidFill>
                  <a:srgbClr val="003594"/>
                </a:solidFill>
              </a:defRPr>
            </a:lvl3pPr>
            <a:lvl4pPr>
              <a:defRPr sz="1800">
                <a:solidFill>
                  <a:srgbClr val="003594"/>
                </a:solidFill>
              </a:defRPr>
            </a:lvl4pPr>
            <a:lvl5pPr>
              <a:defRPr sz="1800">
                <a:solidFill>
                  <a:srgbClr val="003594"/>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0" y="6172200"/>
            <a:ext cx="2133600" cy="365125"/>
          </a:xfrm>
        </p:spPr>
        <p:txBody>
          <a:bodyPr/>
          <a:lstStyle/>
          <a:p>
            <a:fld id="{9AD78325-CD49-4291-B869-5A8E71EE5A2E}" type="datetime1">
              <a:rPr lang="en-US" smtClean="0"/>
              <a:t>11/16/2015</a:t>
            </a:fld>
            <a:endParaRPr lang="en-US"/>
          </a:p>
        </p:txBody>
      </p:sp>
      <p:sp>
        <p:nvSpPr>
          <p:cNvPr id="7" name="Slide Number Placeholder 6"/>
          <p:cNvSpPr>
            <a:spLocks noGrp="1"/>
          </p:cNvSpPr>
          <p:nvPr>
            <p:ph type="sldNum" sz="quarter" idx="12"/>
          </p:nvPr>
        </p:nvSpPr>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20848998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0" y="6172200"/>
            <a:ext cx="2133600" cy="365125"/>
          </a:xfrm>
        </p:spPr>
        <p:txBody>
          <a:bodyPr/>
          <a:lstStyle/>
          <a:p>
            <a:fld id="{60D12D99-0880-45CE-B35C-6ECB9761CAB5}" type="datetime1">
              <a:rPr lang="en-US" smtClean="0"/>
              <a:t>11/16/2015</a:t>
            </a:fld>
            <a:endParaRPr lang="en-US"/>
          </a:p>
        </p:txBody>
      </p:sp>
      <p:sp>
        <p:nvSpPr>
          <p:cNvPr id="8" name="Footer Placeholder 7"/>
          <p:cNvSpPr>
            <a:spLocks noGrp="1"/>
          </p:cNvSpPr>
          <p:nvPr>
            <p:ph type="ftr" sz="quarter" idx="11"/>
          </p:nvPr>
        </p:nvSpPr>
        <p:spPr>
          <a:xfrm>
            <a:off x="4267200" y="6492875"/>
            <a:ext cx="4876800" cy="365125"/>
          </a:xfrm>
          <a:prstGeom prst="rect">
            <a:avLst/>
          </a:prstGeom>
        </p:spPr>
        <p:txBody>
          <a:bodyPr/>
          <a:lstStyle>
            <a:lvl1pPr algn="ctr">
              <a:defRPr>
                <a:solidFill>
                  <a:schemeClr val="bg1"/>
                </a:solidFill>
              </a:defRPr>
            </a:lvl1pPr>
          </a:lstStyle>
          <a:p>
            <a:endParaRPr lang="en-US" dirty="0"/>
          </a:p>
        </p:txBody>
      </p:sp>
      <p:sp>
        <p:nvSpPr>
          <p:cNvPr id="9" name="Slide Number Placeholder 8"/>
          <p:cNvSpPr>
            <a:spLocks noGrp="1"/>
          </p:cNvSpPr>
          <p:nvPr>
            <p:ph type="sldNum" sz="quarter" idx="12"/>
          </p:nvPr>
        </p:nvSpPr>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41798440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0" y="6172200"/>
            <a:ext cx="2133600" cy="365125"/>
          </a:xfrm>
        </p:spPr>
        <p:txBody>
          <a:bodyPr/>
          <a:lstStyle/>
          <a:p>
            <a:fld id="{C429444D-2741-4371-85DC-53AC13F9421A}" type="datetime1">
              <a:rPr lang="en-US" smtClean="0"/>
              <a:t>11/16/2015</a:t>
            </a:fld>
            <a:endParaRPr lang="en-US"/>
          </a:p>
        </p:txBody>
      </p:sp>
      <p:sp>
        <p:nvSpPr>
          <p:cNvPr id="4" name="Footer Placeholder 3"/>
          <p:cNvSpPr>
            <a:spLocks noGrp="1"/>
          </p:cNvSpPr>
          <p:nvPr>
            <p:ph type="ftr" sz="quarter" idx="11"/>
          </p:nvPr>
        </p:nvSpPr>
        <p:spPr>
          <a:xfrm>
            <a:off x="3962400" y="6488675"/>
            <a:ext cx="5105400" cy="365125"/>
          </a:xfrm>
          <a:prstGeom prst="rect">
            <a:avLst/>
          </a:prstGeom>
        </p:spPr>
        <p:txBody>
          <a:bodyPr/>
          <a:lstStyle>
            <a:lvl1pPr algn="ct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1964815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172200"/>
            <a:ext cx="2133600" cy="365125"/>
          </a:xfrm>
        </p:spPr>
        <p:txBody>
          <a:bodyPr/>
          <a:lstStyle/>
          <a:p>
            <a:fld id="{5A9FD312-D9B5-4C12-91A9-85D205E7D7B8}" type="datetime1">
              <a:rPr lang="en-US" smtClean="0"/>
              <a:t>11/16/2015</a:t>
            </a:fld>
            <a:endParaRPr lang="en-US"/>
          </a:p>
        </p:txBody>
      </p:sp>
      <p:sp>
        <p:nvSpPr>
          <p:cNvPr id="3" name="Footer Placeholder 2"/>
          <p:cNvSpPr>
            <a:spLocks noGrp="1"/>
          </p:cNvSpPr>
          <p:nvPr>
            <p:ph type="ftr" sz="quarter" idx="11"/>
          </p:nvPr>
        </p:nvSpPr>
        <p:spPr>
          <a:xfrm>
            <a:off x="4267200" y="6492875"/>
            <a:ext cx="4800600" cy="365125"/>
          </a:xfrm>
          <a:prstGeom prst="rect">
            <a:avLst/>
          </a:prstGeom>
        </p:spPr>
        <p:txBody>
          <a:bodyPr/>
          <a:lstStyle>
            <a:lvl1pPr algn="ctr">
              <a:defRPr>
                <a:solidFill>
                  <a:schemeClr val="bg1"/>
                </a:solidFill>
              </a:defRPr>
            </a:lvl1pPr>
          </a:lstStyle>
          <a:p>
            <a:endParaRPr lang="en-US" dirty="0"/>
          </a:p>
        </p:txBody>
      </p:sp>
      <p:sp>
        <p:nvSpPr>
          <p:cNvPr id="4" name="Slide Number Placeholder 3"/>
          <p:cNvSpPr>
            <a:spLocks noGrp="1"/>
          </p:cNvSpPr>
          <p:nvPr>
            <p:ph type="sldNum" sz="quarter" idx="12"/>
          </p:nvPr>
        </p:nvSpPr>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14978240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518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0" y="6172200"/>
            <a:ext cx="2133600" cy="365125"/>
          </a:xfrm>
        </p:spPr>
        <p:txBody>
          <a:bodyPr/>
          <a:lstStyle/>
          <a:p>
            <a:fld id="{D7916983-FBCB-4D5D-B790-2E821DB046D0}" type="datetime1">
              <a:rPr lang="en-US" smtClean="0"/>
              <a:t>11/16/2015</a:t>
            </a:fld>
            <a:endParaRPr lang="en-US"/>
          </a:p>
        </p:txBody>
      </p:sp>
      <p:sp>
        <p:nvSpPr>
          <p:cNvPr id="6" name="Footer Placeholder 5"/>
          <p:cNvSpPr>
            <a:spLocks noGrp="1"/>
          </p:cNvSpPr>
          <p:nvPr>
            <p:ph type="ftr" sz="quarter" idx="11"/>
          </p:nvPr>
        </p:nvSpPr>
        <p:spPr>
          <a:xfrm>
            <a:off x="4267200" y="6478498"/>
            <a:ext cx="4800600" cy="365125"/>
          </a:xfrm>
          <a:prstGeom prst="rect">
            <a:avLst/>
          </a:prstGeom>
        </p:spPr>
        <p:txBody>
          <a:bodyPr/>
          <a:lstStyle>
            <a:lvl1pPr algn="ctr">
              <a:defRPr>
                <a:solidFill>
                  <a:schemeClr val="bg1"/>
                </a:solidFill>
              </a:defRPr>
            </a:lvl1pPr>
          </a:lstStyle>
          <a:p>
            <a:endParaRPr lang="en-US" dirty="0"/>
          </a:p>
        </p:txBody>
      </p:sp>
      <p:sp>
        <p:nvSpPr>
          <p:cNvPr id="7" name="Slide Number Placeholder 6"/>
          <p:cNvSpPr>
            <a:spLocks noGrp="1"/>
          </p:cNvSpPr>
          <p:nvPr>
            <p:ph type="sldNum" sz="quarter" idx="12"/>
          </p:nvPr>
        </p:nvSpPr>
        <p:spPr>
          <a:xfrm>
            <a:off x="381000" y="6172200"/>
            <a:ext cx="2133600" cy="365125"/>
          </a:xfrm>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1496366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416425"/>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2286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983163"/>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0" y="6172200"/>
            <a:ext cx="2133600" cy="365125"/>
          </a:xfrm>
        </p:spPr>
        <p:txBody>
          <a:bodyPr/>
          <a:lstStyle/>
          <a:p>
            <a:fld id="{5E17A16D-DBE8-4110-89AD-9642821118D9}" type="datetime1">
              <a:rPr lang="en-US" smtClean="0"/>
              <a:t>11/16/2015</a:t>
            </a:fld>
            <a:endParaRPr lang="en-US"/>
          </a:p>
        </p:txBody>
      </p:sp>
      <p:sp>
        <p:nvSpPr>
          <p:cNvPr id="6" name="Footer Placeholder 5"/>
          <p:cNvSpPr>
            <a:spLocks noGrp="1"/>
          </p:cNvSpPr>
          <p:nvPr>
            <p:ph type="ftr" sz="quarter" idx="11"/>
          </p:nvPr>
        </p:nvSpPr>
        <p:spPr>
          <a:xfrm>
            <a:off x="4267200" y="6468433"/>
            <a:ext cx="4800600" cy="365125"/>
          </a:xfrm>
          <a:prstGeom prst="rect">
            <a:avLst/>
          </a:prstGeom>
        </p:spPr>
        <p:txBody>
          <a:bodyPr/>
          <a:lstStyle>
            <a:lvl1pPr algn="ctr">
              <a:defRPr>
                <a:solidFill>
                  <a:schemeClr val="bg1"/>
                </a:solidFill>
              </a:defRPr>
            </a:lvl1pPr>
          </a:lstStyle>
          <a:p>
            <a:endParaRPr lang="en-US" dirty="0"/>
          </a:p>
        </p:txBody>
      </p:sp>
      <p:sp>
        <p:nvSpPr>
          <p:cNvPr id="7" name="Slide Number Placeholder 6"/>
          <p:cNvSpPr>
            <a:spLocks noGrp="1"/>
          </p:cNvSpPr>
          <p:nvPr>
            <p:ph type="sldNum" sz="quarter" idx="12"/>
          </p:nvPr>
        </p:nvSpPr>
        <p:spPr>
          <a:xfrm>
            <a:off x="381000" y="6172200"/>
            <a:ext cx="2133600" cy="365125"/>
          </a:xfrm>
        </p:spPr>
        <p:txBody>
          <a:bodyPr/>
          <a:lstStyle/>
          <a:p>
            <a:fld id="{52F0E47B-4FC6-4104-B1D0-7FC471F5C595}" type="slidenum">
              <a:rPr lang="en-US" smtClean="0"/>
              <a:t>‹#›</a:t>
            </a:fld>
            <a:endParaRPr lang="en-US"/>
          </a:p>
        </p:txBody>
      </p:sp>
    </p:spTree>
    <p:extLst>
      <p:ext uri="{BB962C8B-B14F-4D97-AF65-F5344CB8AC3E}">
        <p14:creationId xmlns:p14="http://schemas.microsoft.com/office/powerpoint/2010/main" val="3567868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524000"/>
            <a:ext cx="82296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6200" y="6172200"/>
            <a:ext cx="2133600" cy="365125"/>
          </a:xfrm>
          <a:prstGeom prst="rect">
            <a:avLst/>
          </a:prstGeom>
        </p:spPr>
        <p:txBody>
          <a:bodyPr vert="horz" lIns="91440" tIns="45720" rIns="91440" bIns="45720" rtlCol="0" anchor="ctr"/>
          <a:lstStyle>
            <a:lvl1pPr algn="l">
              <a:defRPr sz="1200">
                <a:solidFill>
                  <a:schemeClr val="bg1"/>
                </a:solidFill>
              </a:defRPr>
            </a:lvl1pPr>
          </a:lstStyle>
          <a:p>
            <a:fld id="{90262244-A650-4332-9B19-9BACB4AB6C6D}" type="datetime1">
              <a:rPr lang="en-US" smtClean="0"/>
              <a:t>11/16/2015</a:t>
            </a:fld>
            <a:endParaRPr lang="en-US" dirty="0"/>
          </a:p>
        </p:txBody>
      </p:sp>
      <p:sp>
        <p:nvSpPr>
          <p:cNvPr id="6" name="Slide Number Placeholder 5"/>
          <p:cNvSpPr>
            <a:spLocks noGrp="1"/>
          </p:cNvSpPr>
          <p:nvPr>
            <p:ph type="sldNum" sz="quarter" idx="4"/>
          </p:nvPr>
        </p:nvSpPr>
        <p:spPr>
          <a:xfrm>
            <a:off x="457200" y="6172200"/>
            <a:ext cx="2133600" cy="365125"/>
          </a:xfrm>
          <a:prstGeom prst="rect">
            <a:avLst/>
          </a:prstGeom>
        </p:spPr>
        <p:txBody>
          <a:bodyPr vert="horz" lIns="91440" tIns="45720" rIns="91440" bIns="45720" rtlCol="0" anchor="ctr"/>
          <a:lstStyle>
            <a:lvl1pPr algn="ctr">
              <a:defRPr sz="1200">
                <a:solidFill>
                  <a:schemeClr val="bg1"/>
                </a:solidFill>
              </a:defRPr>
            </a:lvl1pPr>
          </a:lstStyle>
          <a:p>
            <a:fld id="{52F0E47B-4FC6-4104-B1D0-7FC471F5C595}" type="slidenum">
              <a:rPr lang="en-US" smtClean="0"/>
              <a:pPr/>
              <a:t>‹#›</a:t>
            </a:fld>
            <a:endParaRPr lang="en-US" dirty="0"/>
          </a:p>
        </p:txBody>
      </p:sp>
    </p:spTree>
    <p:extLst>
      <p:ext uri="{BB962C8B-B14F-4D97-AF65-F5344CB8AC3E}">
        <p14:creationId xmlns:p14="http://schemas.microsoft.com/office/powerpoint/2010/main" val="313480781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rgbClr val="003594"/>
          </a:solidFill>
          <a:latin typeface="Myriad Pro"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3594"/>
          </a:solidFill>
          <a:latin typeface="Myriad Pro"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3594"/>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3594"/>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3594"/>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3594"/>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accessibility.psu.edu/microsoftoffice/microsoftoffice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ave.webaim.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wave.webaim.org/toolbar" TargetMode="External"/><Relationship Id="rId4" Type="http://schemas.openxmlformats.org/officeDocument/2006/relationships/hyperlink" Target="http://wave.webaim.org/extension"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twitter.com/unhiod" TargetMode="External"/><Relationship Id="rId7" Type="http://schemas.openxmlformats.org/officeDocument/2006/relationships/image" Target="../media/image6.png"/><Relationship Id="rId2" Type="http://schemas.openxmlformats.org/officeDocument/2006/relationships/hyperlink" Target="mailto:Art.Frick@unh.edu"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www.facebook.com/instituteondisability" TargetMode="External"/><Relationship Id="rId4" Type="http://schemas.openxmlformats.org/officeDocument/2006/relationships/image" Target="../media/image4.png"/><Relationship Id="rId9" Type="http://schemas.openxmlformats.org/officeDocument/2006/relationships/image" Target="../media/image8.gif"/></Relationships>
</file>

<file path=ppt/slides/_rels/slide3.xml.rels><?xml version="1.0" encoding="UTF-8" standalone="yes"?>
<Relationships xmlns="http://schemas.openxmlformats.org/package/2006/relationships"><Relationship Id="rId3" Type="http://schemas.openxmlformats.org/officeDocument/2006/relationships/hyperlink" Target="https://unh.box.com/IODAccessibilityNJC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arthur.frick@unh.edu?subject=Accessibility%20Presentat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3.org/TR/WCAG2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ebaim.org/articles/pour/perceivabl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ebaim.org/articles/pour/robust" TargetMode="External"/><Relationship Id="rId5" Type="http://schemas.openxmlformats.org/officeDocument/2006/relationships/hyperlink" Target="http://webaim.org/articles/pour/understandable" TargetMode="External"/><Relationship Id="rId4" Type="http://schemas.openxmlformats.org/officeDocument/2006/relationships/hyperlink" Target="http://webaim.org/articles/pour/operable"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0"/>
            <a:ext cx="5257800" cy="2209800"/>
          </a:xfrm>
        </p:spPr>
        <p:txBody>
          <a:bodyPr>
            <a:normAutofit/>
          </a:bodyPr>
          <a:lstStyle/>
          <a:p>
            <a:pPr fontAlgn="base"/>
            <a:r>
              <a:rPr lang="en-US" dirty="0" smtClean="0"/>
              <a:t>Introduction to</a:t>
            </a:r>
            <a:br>
              <a:rPr lang="en-US" dirty="0" smtClean="0"/>
            </a:br>
            <a:r>
              <a:rPr lang="en-US" dirty="0" smtClean="0"/>
              <a:t>Web Accessibility</a:t>
            </a:r>
            <a:endParaRPr lang="en-US" dirty="0"/>
          </a:p>
        </p:txBody>
      </p:sp>
      <p:sp>
        <p:nvSpPr>
          <p:cNvPr id="3" name="Subtitle 2"/>
          <p:cNvSpPr>
            <a:spLocks noGrp="1"/>
          </p:cNvSpPr>
          <p:nvPr>
            <p:ph type="subTitle" idx="1"/>
          </p:nvPr>
        </p:nvSpPr>
        <p:spPr>
          <a:xfrm>
            <a:off x="647700" y="3886200"/>
            <a:ext cx="4267200" cy="2209800"/>
          </a:xfrm>
        </p:spPr>
        <p:txBody>
          <a:bodyPr>
            <a:normAutofit/>
          </a:bodyPr>
          <a:lstStyle/>
          <a:p>
            <a:r>
              <a:rPr lang="en-US" dirty="0" smtClean="0">
                <a:solidFill>
                  <a:schemeClr val="bg1"/>
                </a:solidFill>
              </a:rPr>
              <a:t>Accessibility information and solutions </a:t>
            </a:r>
            <a:r>
              <a:rPr lang="en-US" dirty="0">
                <a:solidFill>
                  <a:schemeClr val="bg1"/>
                </a:solidFill>
              </a:rPr>
              <a:t>for </a:t>
            </a:r>
            <a:r>
              <a:rPr lang="en-US" dirty="0" smtClean="0">
                <a:solidFill>
                  <a:schemeClr val="bg1"/>
                </a:solidFill>
              </a:rPr>
              <a:t>everyone</a:t>
            </a:r>
          </a:p>
        </p:txBody>
      </p:sp>
      <p:sp>
        <p:nvSpPr>
          <p:cNvPr id="4" name="Date Placeholder 3"/>
          <p:cNvSpPr>
            <a:spLocks noGrp="1"/>
          </p:cNvSpPr>
          <p:nvPr>
            <p:ph type="dt" sz="half" idx="10"/>
          </p:nvPr>
        </p:nvSpPr>
        <p:spPr>
          <a:xfrm>
            <a:off x="7027026" y="6416675"/>
            <a:ext cx="2133600" cy="365125"/>
          </a:xfrm>
        </p:spPr>
        <p:txBody>
          <a:bodyPr/>
          <a:lstStyle/>
          <a:p>
            <a:fld id="{CA077B74-A921-42C6-9AA7-8788D66488B6}" type="datetime1">
              <a:rPr lang="en-US" smtClean="0">
                <a:solidFill>
                  <a:srgbClr val="003594"/>
                </a:solidFill>
              </a:rPr>
              <a:t>11/16/2015</a:t>
            </a:fld>
            <a:endParaRPr lang="en-US" dirty="0">
              <a:solidFill>
                <a:srgbClr val="003594"/>
              </a:solidFill>
            </a:endParaRPr>
          </a:p>
        </p:txBody>
      </p:sp>
      <p:pic>
        <p:nvPicPr>
          <p:cNvPr id="3074" name="Picture 2" descr="http://nyccamp.org/sites/default/files/images/sessions/accessibilit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5684" y="2724149"/>
            <a:ext cx="2762250" cy="2762251"/>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19100" y="4196864"/>
            <a:ext cx="4724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5546125"/>
      </p:ext>
    </p:extLst>
  </p:cSld>
  <p:clrMapOvr>
    <a:masterClrMapping/>
  </p:clrMapOvr>
  <p:transition spd="slow">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Blockers – Deep Dive</a:t>
            </a:r>
            <a:br>
              <a:rPr lang="en-US" dirty="0"/>
            </a:br>
            <a:r>
              <a:rPr lang="en-US" dirty="0"/>
              <a:t>Document Structure</a:t>
            </a:r>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10</a:t>
            </a:fld>
            <a:endParaRPr lang="en-US"/>
          </a:p>
        </p:txBody>
      </p:sp>
      <p:sp>
        <p:nvSpPr>
          <p:cNvPr id="3" name="Content Placeholder 2"/>
          <p:cNvSpPr>
            <a:spLocks noGrp="1"/>
          </p:cNvSpPr>
          <p:nvPr>
            <p:ph idx="1"/>
          </p:nvPr>
        </p:nvSpPr>
        <p:spPr/>
        <p:txBody>
          <a:bodyPr>
            <a:normAutofit fontScale="92500" lnSpcReduction="10000"/>
          </a:bodyPr>
          <a:lstStyle/>
          <a:p>
            <a:r>
              <a:rPr lang="en-US" dirty="0"/>
              <a:t>Do not use text formatting, such as font size or bold to give the visual appearance of headings - use actual heading (&lt;h1&gt; - &lt;h6&gt;) for all content headings</a:t>
            </a:r>
            <a:r>
              <a:rPr lang="en-US" dirty="0" smtClean="0"/>
              <a:t>.</a:t>
            </a:r>
          </a:p>
          <a:p>
            <a:r>
              <a:rPr lang="en-US" dirty="0" smtClean="0"/>
              <a:t>Do not </a:t>
            </a:r>
            <a:r>
              <a:rPr lang="en-US" dirty="0"/>
              <a:t>use headers to achieve visual results only</a:t>
            </a:r>
            <a:r>
              <a:rPr lang="en-US" dirty="0" smtClean="0"/>
              <a:t>.</a:t>
            </a:r>
          </a:p>
          <a:p>
            <a:r>
              <a:rPr lang="en-US" dirty="0"/>
              <a:t>Empty lists are incorrect HTML. Lists should never be used for merely indenting or other layout purposes.</a:t>
            </a:r>
          </a:p>
        </p:txBody>
      </p:sp>
    </p:spTree>
    <p:extLst>
      <p:ext uri="{BB962C8B-B14F-4D97-AF65-F5344CB8AC3E}">
        <p14:creationId xmlns:p14="http://schemas.microsoft.com/office/powerpoint/2010/main" val="400934400"/>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Blockers – Deep Dive</a:t>
            </a:r>
            <a:br>
              <a:rPr lang="en-US" dirty="0"/>
            </a:br>
            <a:r>
              <a:rPr lang="en-US" dirty="0" smtClean="0"/>
              <a:t>Link Text</a:t>
            </a:r>
            <a:endParaRPr lang="en-US"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11</a:t>
            </a:fld>
            <a:endParaRPr lang="en-US"/>
          </a:p>
        </p:txBody>
      </p:sp>
      <p:sp>
        <p:nvSpPr>
          <p:cNvPr id="6" name="Content Placeholder 5"/>
          <p:cNvSpPr>
            <a:spLocks noGrp="1"/>
          </p:cNvSpPr>
          <p:nvPr>
            <p:ph idx="1"/>
          </p:nvPr>
        </p:nvSpPr>
        <p:spPr/>
        <p:txBody>
          <a:bodyPr/>
          <a:lstStyle/>
          <a:p>
            <a:r>
              <a:rPr lang="en-US" dirty="0" smtClean="0"/>
              <a:t>Ensure </a:t>
            </a:r>
            <a:r>
              <a:rPr lang="en-US" dirty="0"/>
              <a:t>links make sense out of context</a:t>
            </a:r>
          </a:p>
          <a:p>
            <a:pPr lvl="1"/>
            <a:r>
              <a:rPr lang="en-US" dirty="0"/>
              <a:t>Every link should make sense if the link text is read by itself. Screen reader users may choose to read only the links on a web page. Certain phrases like "click here" and "more" must be avoided.</a:t>
            </a:r>
          </a:p>
        </p:txBody>
      </p:sp>
    </p:spTree>
    <p:extLst>
      <p:ext uri="{BB962C8B-B14F-4D97-AF65-F5344CB8AC3E}">
        <p14:creationId xmlns:p14="http://schemas.microsoft.com/office/powerpoint/2010/main" val="1863573004"/>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Blockers – Deep Dive</a:t>
            </a:r>
            <a:br>
              <a:rPr lang="en-US" dirty="0"/>
            </a:br>
            <a:r>
              <a:rPr lang="en-US" dirty="0" smtClean="0"/>
              <a:t>Link Text</a:t>
            </a:r>
            <a:endParaRPr lang="en-US"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12</a:t>
            </a:fld>
            <a:endParaRPr lang="en-US"/>
          </a:p>
        </p:txBody>
      </p:sp>
      <p:sp>
        <p:nvSpPr>
          <p:cNvPr id="6" name="Content Placeholder 5"/>
          <p:cNvSpPr>
            <a:spLocks noGrp="1"/>
          </p:cNvSpPr>
          <p:nvPr>
            <p:ph idx="1"/>
          </p:nvPr>
        </p:nvSpPr>
        <p:spPr/>
        <p:txBody>
          <a:bodyPr>
            <a:normAutofit lnSpcReduction="10000"/>
          </a:bodyPr>
          <a:lstStyle/>
          <a:p>
            <a:r>
              <a:rPr lang="en-US" dirty="0"/>
              <a:t>Links should make sense out of context. </a:t>
            </a:r>
            <a:endParaRPr lang="en-US" dirty="0" smtClean="0"/>
          </a:p>
          <a:p>
            <a:r>
              <a:rPr lang="en-US" dirty="0" smtClean="0"/>
              <a:t>Place </a:t>
            </a:r>
            <a:r>
              <a:rPr lang="en-US" dirty="0"/>
              <a:t>the distinguishing information of links at the beginning of a link</a:t>
            </a:r>
            <a:r>
              <a:rPr lang="en-US" dirty="0" smtClean="0"/>
              <a:t>.</a:t>
            </a:r>
          </a:p>
          <a:p>
            <a:r>
              <a:rPr lang="en-US" dirty="0"/>
              <a:t>Use link words and phrases that are unambiguous and that can be intuitively organized regardless of order (the screen reader might sort them in order of appearance or alphabetically).</a:t>
            </a:r>
          </a:p>
        </p:txBody>
      </p:sp>
    </p:spTree>
    <p:extLst>
      <p:ext uri="{BB962C8B-B14F-4D97-AF65-F5344CB8AC3E}">
        <p14:creationId xmlns:p14="http://schemas.microsoft.com/office/powerpoint/2010/main" val="1678991615"/>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Blockers – Deep </a:t>
            </a:r>
            <a:r>
              <a:rPr lang="en-US" dirty="0" smtClean="0"/>
              <a:t>Dive</a:t>
            </a:r>
            <a:br>
              <a:rPr lang="en-US" dirty="0" smtClean="0"/>
            </a:br>
            <a:r>
              <a:rPr lang="en-US" dirty="0" smtClean="0"/>
              <a:t>Media Captioning</a:t>
            </a:r>
            <a:endParaRPr lang="en-US"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13</a:t>
            </a:fld>
            <a:endParaRPr lang="en-US"/>
          </a:p>
        </p:txBody>
      </p:sp>
      <p:sp>
        <p:nvSpPr>
          <p:cNvPr id="6" name="Content Placeholder 5"/>
          <p:cNvSpPr>
            <a:spLocks noGrp="1"/>
          </p:cNvSpPr>
          <p:nvPr>
            <p:ph idx="1"/>
          </p:nvPr>
        </p:nvSpPr>
        <p:spPr/>
        <p:txBody>
          <a:bodyPr>
            <a:normAutofit fontScale="77500" lnSpcReduction="20000"/>
          </a:bodyPr>
          <a:lstStyle/>
          <a:p>
            <a:r>
              <a:rPr lang="en-US" dirty="0"/>
              <a:t>Caption and/or provide transcripts for media</a:t>
            </a:r>
          </a:p>
          <a:p>
            <a:pPr lvl="1"/>
            <a:r>
              <a:rPr lang="en-US" dirty="0"/>
              <a:t>Videos and live audio must have captions and a transcript. With archived audio, a transcription may be sufficient</a:t>
            </a:r>
            <a:r>
              <a:rPr lang="en-US" dirty="0" smtClean="0"/>
              <a:t>.</a:t>
            </a:r>
          </a:p>
          <a:p>
            <a:endParaRPr lang="en-US" dirty="0" smtClean="0"/>
          </a:p>
          <a:p>
            <a:r>
              <a:rPr lang="en-US" dirty="0" smtClean="0"/>
              <a:t>Common </a:t>
            </a:r>
            <a:r>
              <a:rPr lang="en-US" dirty="0"/>
              <a:t>web accessibility guidelines indicate that captions should be:</a:t>
            </a:r>
          </a:p>
          <a:p>
            <a:pPr lvl="1"/>
            <a:r>
              <a:rPr lang="en-US" b="1" dirty="0"/>
              <a:t>Synchronized</a:t>
            </a:r>
            <a:r>
              <a:rPr lang="en-US" dirty="0"/>
              <a:t> - the text content should appear at approximately the same time that audio would be available</a:t>
            </a:r>
          </a:p>
          <a:p>
            <a:pPr lvl="1"/>
            <a:r>
              <a:rPr lang="en-US" b="1" dirty="0"/>
              <a:t>Equivalent</a:t>
            </a:r>
            <a:r>
              <a:rPr lang="en-US" dirty="0"/>
              <a:t> - content provided in captions should be equivalent to that of the spoken word</a:t>
            </a:r>
          </a:p>
          <a:p>
            <a:pPr lvl="1"/>
            <a:r>
              <a:rPr lang="en-US" b="1" dirty="0"/>
              <a:t>Accessible</a:t>
            </a:r>
            <a:r>
              <a:rPr lang="en-US" dirty="0"/>
              <a:t> - caption content should be readily accessible and available to those who need </a:t>
            </a:r>
            <a:r>
              <a:rPr lang="en-US" dirty="0" smtClean="0"/>
              <a:t>it</a:t>
            </a:r>
            <a:endParaRPr lang="en-US" dirty="0"/>
          </a:p>
        </p:txBody>
      </p:sp>
    </p:spTree>
    <p:extLst>
      <p:ext uri="{BB962C8B-B14F-4D97-AF65-F5344CB8AC3E}">
        <p14:creationId xmlns:p14="http://schemas.microsoft.com/office/powerpoint/2010/main" val="2323923608"/>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Blockers – Deep </a:t>
            </a:r>
            <a:r>
              <a:rPr lang="en-US" dirty="0" smtClean="0"/>
              <a:t>Dive</a:t>
            </a:r>
            <a:r>
              <a:rPr lang="en-US" dirty="0"/>
              <a:t/>
            </a:r>
            <a:br>
              <a:rPr lang="en-US" dirty="0"/>
            </a:br>
            <a:r>
              <a:rPr lang="en-US" dirty="0" smtClean="0"/>
              <a:t>Use of Color</a:t>
            </a:r>
            <a:endParaRPr lang="en-US"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14</a:t>
            </a:fld>
            <a:endParaRPr lang="en-US"/>
          </a:p>
        </p:txBody>
      </p:sp>
      <p:sp>
        <p:nvSpPr>
          <p:cNvPr id="6" name="Content Placeholder 5"/>
          <p:cNvSpPr>
            <a:spLocks noGrp="1"/>
          </p:cNvSpPr>
          <p:nvPr>
            <p:ph idx="1"/>
          </p:nvPr>
        </p:nvSpPr>
        <p:spPr/>
        <p:txBody>
          <a:bodyPr/>
          <a:lstStyle/>
          <a:p>
            <a:r>
              <a:rPr lang="en-US" dirty="0"/>
              <a:t>Do not rely on color alone to convey meaning</a:t>
            </a:r>
          </a:p>
          <a:p>
            <a:pPr lvl="1"/>
            <a:r>
              <a:rPr lang="en-US" dirty="0" smtClean="0"/>
              <a:t>The </a:t>
            </a:r>
            <a:r>
              <a:rPr lang="en-US" dirty="0"/>
              <a:t>use of color can enhance comprehension, but do not use color alone to convey information. That information may not be available to a person who is colorblind and will be unavailable to screen reader users.</a:t>
            </a:r>
          </a:p>
        </p:txBody>
      </p:sp>
    </p:spTree>
    <p:extLst>
      <p:ext uri="{BB962C8B-B14F-4D97-AF65-F5344CB8AC3E}">
        <p14:creationId xmlns:p14="http://schemas.microsoft.com/office/powerpoint/2010/main" val="3982787474"/>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Blockers – Deep </a:t>
            </a:r>
            <a:r>
              <a:rPr lang="en-US" dirty="0" smtClean="0"/>
              <a:t>Dive</a:t>
            </a:r>
            <a:br>
              <a:rPr lang="en-US" dirty="0" smtClean="0"/>
            </a:br>
            <a:r>
              <a:rPr lang="en-US" dirty="0" smtClean="0"/>
              <a:t>Content</a:t>
            </a:r>
            <a:endParaRPr lang="en-US"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15</a:t>
            </a:fld>
            <a:endParaRPr lang="en-US"/>
          </a:p>
        </p:txBody>
      </p:sp>
      <p:sp>
        <p:nvSpPr>
          <p:cNvPr id="6" name="Content Placeholder 5"/>
          <p:cNvSpPr>
            <a:spLocks noGrp="1"/>
          </p:cNvSpPr>
          <p:nvPr>
            <p:ph idx="1"/>
          </p:nvPr>
        </p:nvSpPr>
        <p:spPr/>
        <p:txBody>
          <a:bodyPr/>
          <a:lstStyle/>
          <a:p>
            <a:r>
              <a:rPr lang="en-US" dirty="0"/>
              <a:t>Make sure content is clearly written and easy to read</a:t>
            </a:r>
          </a:p>
          <a:p>
            <a:pPr lvl="1"/>
            <a:r>
              <a:rPr lang="en-US" dirty="0"/>
              <a:t>There are many ways to make your content easier to understand. Write clearly, use clear fonts, and use headings and lists appropriately.</a:t>
            </a:r>
          </a:p>
        </p:txBody>
      </p:sp>
    </p:spTree>
    <p:extLst>
      <p:ext uri="{BB962C8B-B14F-4D97-AF65-F5344CB8AC3E}">
        <p14:creationId xmlns:p14="http://schemas.microsoft.com/office/powerpoint/2010/main" val="1797558182"/>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Blockers – Deep </a:t>
            </a:r>
            <a:r>
              <a:rPr lang="en-US" dirty="0" smtClean="0"/>
              <a:t>Dive</a:t>
            </a:r>
            <a:br>
              <a:rPr lang="en-US" dirty="0" smtClean="0"/>
            </a:br>
            <a:r>
              <a:rPr lang="en-US" dirty="0" smtClean="0"/>
              <a:t>Content</a:t>
            </a:r>
            <a:endParaRPr lang="en-US"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16</a:t>
            </a:fld>
            <a:endParaRPr lang="en-US"/>
          </a:p>
        </p:txBody>
      </p:sp>
      <p:sp>
        <p:nvSpPr>
          <p:cNvPr id="6" name="Content Placeholder 5"/>
          <p:cNvSpPr>
            <a:spLocks noGrp="1"/>
          </p:cNvSpPr>
          <p:nvPr>
            <p:ph idx="1"/>
          </p:nvPr>
        </p:nvSpPr>
        <p:spPr/>
        <p:txBody>
          <a:bodyPr>
            <a:normAutofit fontScale="85000" lnSpcReduction="20000"/>
          </a:bodyPr>
          <a:lstStyle/>
          <a:p>
            <a:r>
              <a:rPr lang="en-US" dirty="0" smtClean="0"/>
              <a:t>General Guidelines</a:t>
            </a:r>
          </a:p>
          <a:p>
            <a:pPr lvl="1"/>
            <a:r>
              <a:rPr lang="en-US" dirty="0"/>
              <a:t>Organize your ideas into a logical outline—before and during the writing process</a:t>
            </a:r>
          </a:p>
          <a:p>
            <a:pPr lvl="1"/>
            <a:r>
              <a:rPr lang="en-US" dirty="0"/>
              <a:t>Tell the readers what you're going to tell them; tell them; then tell them what you told </a:t>
            </a:r>
            <a:r>
              <a:rPr lang="en-US" dirty="0" smtClean="0"/>
              <a:t>them</a:t>
            </a:r>
          </a:p>
          <a:p>
            <a:pPr lvl="1"/>
            <a:r>
              <a:rPr lang="en-US" dirty="0"/>
              <a:t> Stick to the point</a:t>
            </a:r>
          </a:p>
          <a:p>
            <a:pPr lvl="1"/>
            <a:r>
              <a:rPr lang="en-US" dirty="0"/>
              <a:t>Make it </a:t>
            </a:r>
            <a:r>
              <a:rPr lang="en-US" dirty="0" smtClean="0"/>
              <a:t>interesting</a:t>
            </a:r>
          </a:p>
          <a:p>
            <a:pPr lvl="1"/>
            <a:r>
              <a:rPr lang="en-US" dirty="0" smtClean="0"/>
              <a:t>Write </a:t>
            </a:r>
            <a:r>
              <a:rPr lang="en-US" dirty="0"/>
              <a:t>for your target </a:t>
            </a:r>
            <a:r>
              <a:rPr lang="en-US" dirty="0" smtClean="0"/>
              <a:t>audience</a:t>
            </a:r>
          </a:p>
          <a:p>
            <a:pPr lvl="1"/>
            <a:r>
              <a:rPr lang="en-US" dirty="0"/>
              <a:t>Assume that your readers are intelligent, but do not assume that they know the subject matter as well as you</a:t>
            </a:r>
          </a:p>
          <a:p>
            <a:pPr lvl="1"/>
            <a:r>
              <a:rPr lang="en-US" dirty="0" smtClean="0"/>
              <a:t>Avoid slang and jargon</a:t>
            </a: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350302556"/>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Blockers – Deep </a:t>
            </a:r>
            <a:r>
              <a:rPr lang="en-US" dirty="0" smtClean="0"/>
              <a:t>Dive</a:t>
            </a:r>
            <a:br>
              <a:rPr lang="en-US" dirty="0" smtClean="0"/>
            </a:br>
            <a:r>
              <a:rPr lang="en-US" dirty="0" smtClean="0"/>
              <a:t>Downloads and Forms</a:t>
            </a:r>
            <a:endParaRPr lang="en-US"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17</a:t>
            </a:fld>
            <a:endParaRPr lang="en-US"/>
          </a:p>
        </p:txBody>
      </p:sp>
      <p:sp>
        <p:nvSpPr>
          <p:cNvPr id="6" name="Content Placeholder 5"/>
          <p:cNvSpPr>
            <a:spLocks noGrp="1"/>
          </p:cNvSpPr>
          <p:nvPr>
            <p:ph idx="1"/>
          </p:nvPr>
        </p:nvSpPr>
        <p:spPr/>
        <p:txBody>
          <a:bodyPr>
            <a:normAutofit fontScale="85000" lnSpcReduction="10000"/>
          </a:bodyPr>
          <a:lstStyle/>
          <a:p>
            <a:r>
              <a:rPr lang="en-US" dirty="0"/>
              <a:t>Ensure accessibility of non-HTML content, including PDF files, Microsoft Word documents, </a:t>
            </a:r>
            <a:r>
              <a:rPr lang="en-US" dirty="0" smtClean="0"/>
              <a:t>&amp; PowerPoint</a:t>
            </a:r>
          </a:p>
          <a:p>
            <a:pPr lvl="1"/>
            <a:r>
              <a:rPr lang="en-US" dirty="0" smtClean="0"/>
              <a:t>In </a:t>
            </a:r>
            <a:r>
              <a:rPr lang="en-US" dirty="0"/>
              <a:t>addition to all of the other principles listed here, PDF documents and other non-HTML content must be as accessible as possible. If you cannot make it accessible, consider using HTML instead or, at the very least, provide an accessible alternative. PDF documents should also include a series of tags to make it more accessible. A tagged PDF file looks the same, but it is almost always more accessible to a person using a screen reader.</a:t>
            </a:r>
          </a:p>
        </p:txBody>
      </p:sp>
    </p:spTree>
    <p:extLst>
      <p:ext uri="{BB962C8B-B14F-4D97-AF65-F5344CB8AC3E}">
        <p14:creationId xmlns:p14="http://schemas.microsoft.com/office/powerpoint/2010/main" val="2627565475"/>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Blockers – Deep </a:t>
            </a:r>
            <a:r>
              <a:rPr lang="en-US" dirty="0" smtClean="0"/>
              <a:t>Dive</a:t>
            </a:r>
            <a:br>
              <a:rPr lang="en-US" dirty="0" smtClean="0"/>
            </a:br>
            <a:r>
              <a:rPr lang="en-US" dirty="0" smtClean="0"/>
              <a:t>Downloads and Forms</a:t>
            </a:r>
            <a:endParaRPr lang="en-US"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18</a:t>
            </a:fld>
            <a:endParaRPr lang="en-US"/>
          </a:p>
        </p:txBody>
      </p:sp>
      <p:sp>
        <p:nvSpPr>
          <p:cNvPr id="6" name="Content Placeholder 5"/>
          <p:cNvSpPr>
            <a:spLocks noGrp="1"/>
          </p:cNvSpPr>
          <p:nvPr>
            <p:ph idx="1"/>
          </p:nvPr>
        </p:nvSpPr>
        <p:spPr/>
        <p:txBody>
          <a:bodyPr/>
          <a:lstStyle/>
          <a:p>
            <a:r>
              <a:rPr lang="en-US" dirty="0" smtClean="0"/>
              <a:t>Here is a great reference on making PPTs, PDFs, and Word docs more accessible:</a:t>
            </a:r>
          </a:p>
          <a:p>
            <a:pPr lvl="1"/>
            <a:r>
              <a:rPr lang="en-US" dirty="0">
                <a:hlinkClick r:id="rId3"/>
              </a:rPr>
              <a:t>http://accessibility.psu.edu/microsoftoffice/microsoftofficepdf</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4070575480"/>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for Accessibility</a:t>
            </a:r>
          </a:p>
        </p:txBody>
      </p:sp>
      <p:sp>
        <p:nvSpPr>
          <p:cNvPr id="3" name="Content Placeholder 2"/>
          <p:cNvSpPr>
            <a:spLocks noGrp="1"/>
          </p:cNvSpPr>
          <p:nvPr>
            <p:ph idx="1"/>
          </p:nvPr>
        </p:nvSpPr>
        <p:spPr/>
        <p:txBody>
          <a:bodyPr>
            <a:normAutofit/>
          </a:bodyPr>
          <a:lstStyle/>
          <a:p>
            <a:pPr marL="0" indent="0">
              <a:buNone/>
            </a:pPr>
            <a:r>
              <a:rPr lang="en-US" dirty="0" smtClean="0"/>
              <a:t>A few things to understand:</a:t>
            </a:r>
          </a:p>
          <a:p>
            <a:pPr lvl="1"/>
            <a:r>
              <a:rPr lang="en-US" dirty="0" smtClean="0"/>
              <a:t>Full accessibility is a process and is iterative in nature. Don’t fret if you aren’t perfect, strive for improvement</a:t>
            </a:r>
          </a:p>
          <a:p>
            <a:pPr lvl="1"/>
            <a:r>
              <a:rPr lang="en-US" dirty="0" smtClean="0"/>
              <a:t>Know what you can fix</a:t>
            </a:r>
          </a:p>
          <a:p>
            <a:pPr lvl="1"/>
            <a:r>
              <a:rPr lang="en-US" dirty="0" smtClean="0"/>
              <a:t>Know what is critically important</a:t>
            </a:r>
          </a:p>
          <a:p>
            <a:endParaRPr lang="en-US"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19</a:t>
            </a:fld>
            <a:endParaRPr lang="en-US"/>
          </a:p>
        </p:txBody>
      </p:sp>
    </p:spTree>
    <p:extLst>
      <p:ext uri="{BB962C8B-B14F-4D97-AF65-F5344CB8AC3E}">
        <p14:creationId xmlns:p14="http://schemas.microsoft.com/office/powerpoint/2010/main" val="50492254"/>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Quick, WCAG 2.0 overview</a:t>
            </a:r>
          </a:p>
          <a:p>
            <a:r>
              <a:rPr lang="en-US" dirty="0"/>
              <a:t>Primary Blockers – Deep Dive</a:t>
            </a:r>
          </a:p>
          <a:p>
            <a:r>
              <a:rPr lang="en-US" dirty="0" smtClean="0"/>
              <a:t>Testing for Accessibility with the WAVE toolbar</a:t>
            </a:r>
          </a:p>
          <a:p>
            <a:r>
              <a:rPr lang="en-US" dirty="0" smtClean="0"/>
              <a:t>What are you responsible for?</a:t>
            </a:r>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a:xfrm>
            <a:off x="304800" y="6264275"/>
            <a:ext cx="2133600" cy="365125"/>
          </a:xfrm>
        </p:spPr>
        <p:txBody>
          <a:bodyPr/>
          <a:lstStyle/>
          <a:p>
            <a:fld id="{52F0E47B-4FC6-4104-B1D0-7FC471F5C595}" type="slidenum">
              <a:rPr lang="en-US" smtClean="0"/>
              <a:t>2</a:t>
            </a:fld>
            <a:endParaRPr lang="en-US" dirty="0"/>
          </a:p>
        </p:txBody>
      </p:sp>
    </p:spTree>
    <p:extLst>
      <p:ext uri="{BB962C8B-B14F-4D97-AF65-F5344CB8AC3E}">
        <p14:creationId xmlns:p14="http://schemas.microsoft.com/office/powerpoint/2010/main" val="2971175547"/>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for Accessibility</a:t>
            </a:r>
          </a:p>
        </p:txBody>
      </p:sp>
      <p:sp>
        <p:nvSpPr>
          <p:cNvPr id="3" name="Content Placeholder 2"/>
          <p:cNvSpPr>
            <a:spLocks noGrp="1"/>
          </p:cNvSpPr>
          <p:nvPr>
            <p:ph idx="1"/>
          </p:nvPr>
        </p:nvSpPr>
        <p:spPr/>
        <p:txBody>
          <a:bodyPr>
            <a:normAutofit/>
          </a:bodyPr>
          <a:lstStyle/>
          <a:p>
            <a:pPr marL="0" indent="0">
              <a:buNone/>
            </a:pPr>
            <a:r>
              <a:rPr lang="en-US" dirty="0" err="1" smtClean="0"/>
              <a:t>WebAim’s</a:t>
            </a:r>
            <a:r>
              <a:rPr lang="en-US" dirty="0" smtClean="0"/>
              <a:t> WAVE Toolbar</a:t>
            </a:r>
          </a:p>
          <a:p>
            <a:pPr lvl="1"/>
            <a:r>
              <a:rPr lang="en-US" dirty="0" smtClean="0">
                <a:hlinkClick r:id="rId3"/>
              </a:rPr>
              <a:t>wave.webaim.org</a:t>
            </a:r>
            <a:endParaRPr lang="en-US" dirty="0"/>
          </a:p>
          <a:p>
            <a:pPr lvl="1"/>
            <a:r>
              <a:rPr lang="en-US" dirty="0" smtClean="0">
                <a:hlinkClick r:id="rId4"/>
              </a:rPr>
              <a:t>Chrome Extension</a:t>
            </a:r>
            <a:endParaRPr lang="en-US" dirty="0" smtClean="0"/>
          </a:p>
          <a:p>
            <a:pPr lvl="1"/>
            <a:r>
              <a:rPr lang="en-US" dirty="0" smtClean="0">
                <a:hlinkClick r:id="rId5"/>
              </a:rPr>
              <a:t>Firefox Toolbar</a:t>
            </a:r>
            <a:endParaRPr lang="en-US" dirty="0" smtClean="0"/>
          </a:p>
          <a:p>
            <a:endParaRPr lang="en-US"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20</a:t>
            </a:fld>
            <a:endParaRPr lang="en-US"/>
          </a:p>
        </p:txBody>
      </p:sp>
    </p:spTree>
    <p:extLst>
      <p:ext uri="{BB962C8B-B14F-4D97-AF65-F5344CB8AC3E}">
        <p14:creationId xmlns:p14="http://schemas.microsoft.com/office/powerpoint/2010/main" val="2854306141"/>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you responsible for?</a:t>
            </a:r>
          </a:p>
        </p:txBody>
      </p:sp>
      <p:sp>
        <p:nvSpPr>
          <p:cNvPr id="3" name="Content Placeholder 2"/>
          <p:cNvSpPr>
            <a:spLocks noGrp="1"/>
          </p:cNvSpPr>
          <p:nvPr>
            <p:ph idx="1"/>
          </p:nvPr>
        </p:nvSpPr>
        <p:spPr>
          <a:xfrm>
            <a:off x="457200" y="1198542"/>
            <a:ext cx="8229600" cy="4114800"/>
          </a:xfrm>
        </p:spPr>
        <p:txBody>
          <a:bodyPr>
            <a:normAutofit/>
          </a:bodyPr>
          <a:lstStyle/>
          <a:p>
            <a:pPr marL="0" indent="0" algn="ctr">
              <a:buNone/>
            </a:pPr>
            <a:endParaRPr lang="en-US" sz="4000" b="1" dirty="0" smtClean="0"/>
          </a:p>
          <a:p>
            <a:pPr marL="0" indent="0" algn="ctr">
              <a:buNone/>
            </a:pPr>
            <a:endParaRPr lang="en-US" sz="4000" b="1" dirty="0" smtClean="0"/>
          </a:p>
          <a:p>
            <a:pPr marL="0" indent="0" algn="ctr">
              <a:buNone/>
            </a:pPr>
            <a:r>
              <a:rPr lang="en-US" sz="4000" b="1" dirty="0" smtClean="0"/>
              <a:t>YOU ARE RESPONSIBLE FOR THE CONTENT </a:t>
            </a:r>
            <a:r>
              <a:rPr lang="en-US" sz="4000" b="1" u="sng" dirty="0" smtClean="0"/>
              <a:t>YOU</a:t>
            </a:r>
            <a:r>
              <a:rPr lang="en-US" sz="4000" b="1" dirty="0" smtClean="0"/>
              <a:t> CREATE.</a:t>
            </a:r>
            <a:endParaRPr lang="en-US" sz="4000" b="1"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21</a:t>
            </a:fld>
            <a:endParaRPr lang="en-US"/>
          </a:p>
        </p:txBody>
      </p:sp>
    </p:spTree>
    <p:extLst>
      <p:ext uri="{BB962C8B-B14F-4D97-AF65-F5344CB8AC3E}">
        <p14:creationId xmlns:p14="http://schemas.microsoft.com/office/powerpoint/2010/main" val="2124690818"/>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22</a:t>
            </a:fld>
            <a:endParaRPr lang="en-US"/>
          </a:p>
        </p:txBody>
      </p:sp>
      <p:sp>
        <p:nvSpPr>
          <p:cNvPr id="6" name="Rectangle 5"/>
          <p:cNvSpPr/>
          <p:nvPr/>
        </p:nvSpPr>
        <p:spPr>
          <a:xfrm>
            <a:off x="1413923" y="750153"/>
            <a:ext cx="6316153" cy="10679847"/>
          </a:xfrm>
          <a:prstGeom prst="rect">
            <a:avLst/>
          </a:prstGeom>
          <a:noFill/>
        </p:spPr>
        <p:txBody>
          <a:bodyPr wrap="none" lIns="91440" tIns="45720" rIns="91440" bIns="45720" anchor="ctr">
            <a:spAutoFit/>
          </a:bodyPr>
          <a:lstStyle/>
          <a:p>
            <a:pPr algn="ctr"/>
            <a:r>
              <a:rPr lang="en-US" sz="34400" b="1" dirty="0" smtClean="0">
                <a:ln w="13462">
                  <a:solidFill>
                    <a:schemeClr val="bg1"/>
                  </a:solidFill>
                  <a:prstDash val="solid"/>
                </a:ln>
                <a:solidFill>
                  <a:srgbClr val="003593"/>
                </a:solidFill>
                <a:effectLst>
                  <a:outerShdw dist="38100" dir="2700000" algn="bl" rotWithShape="0">
                    <a:schemeClr val="accent5"/>
                  </a:outerShdw>
                </a:effectLst>
              </a:rPr>
              <a:t>???</a:t>
            </a:r>
            <a:endParaRPr lang="en-US" sz="34400" b="1" dirty="0">
              <a:ln w="13462">
                <a:solidFill>
                  <a:schemeClr val="bg1"/>
                </a:solidFill>
                <a:prstDash val="solid"/>
              </a:ln>
              <a:solidFill>
                <a:srgbClr val="003593"/>
              </a:solidFill>
              <a:effectLst>
                <a:outerShdw dist="38100" dir="2700000" algn="bl" rotWithShape="0">
                  <a:schemeClr val="accent5"/>
                </a:outerShdw>
              </a:effectLst>
            </a:endParaRPr>
          </a:p>
          <a:p>
            <a:pPr algn="ctr"/>
            <a:endParaRPr lang="en-US" sz="34400" b="1" dirty="0">
              <a:ln w="13462">
                <a:solidFill>
                  <a:schemeClr val="bg1"/>
                </a:solidFill>
                <a:prstDash val="solid"/>
              </a:ln>
              <a:solidFill>
                <a:srgbClr val="003593"/>
              </a:solidFill>
              <a:effectLst>
                <a:outerShdw dist="38100" dir="2700000" algn="bl" rotWithShape="0">
                  <a:schemeClr val="accent5"/>
                </a:outerShdw>
              </a:effectLst>
            </a:endParaRPr>
          </a:p>
        </p:txBody>
      </p:sp>
    </p:spTree>
    <p:extLst>
      <p:ext uri="{BB962C8B-B14F-4D97-AF65-F5344CB8AC3E}">
        <p14:creationId xmlns:p14="http://schemas.microsoft.com/office/powerpoint/2010/main" val="1454236671"/>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dirty="0"/>
          </a:p>
        </p:txBody>
      </p:sp>
      <p:sp>
        <p:nvSpPr>
          <p:cNvPr id="5" name="Slide Number Placeholder 4"/>
          <p:cNvSpPr>
            <a:spLocks noGrp="1"/>
          </p:cNvSpPr>
          <p:nvPr>
            <p:ph type="sldNum" sz="quarter" idx="12"/>
          </p:nvPr>
        </p:nvSpPr>
        <p:spPr>
          <a:xfrm>
            <a:off x="914400" y="6264275"/>
            <a:ext cx="838200" cy="365125"/>
          </a:xfrm>
        </p:spPr>
        <p:txBody>
          <a:bodyPr/>
          <a:lstStyle/>
          <a:p>
            <a:fld id="{52F0E47B-4FC6-4104-B1D0-7FC471F5C595}" type="slidenum">
              <a:rPr lang="en-US" smtClean="0"/>
              <a:t>23</a:t>
            </a:fld>
            <a:endParaRPr lang="en-US" dirty="0"/>
          </a:p>
        </p:txBody>
      </p:sp>
      <p:grpSp>
        <p:nvGrpSpPr>
          <p:cNvPr id="3" name="Group 2"/>
          <p:cNvGrpSpPr/>
          <p:nvPr/>
        </p:nvGrpSpPr>
        <p:grpSpPr>
          <a:xfrm>
            <a:off x="0" y="1524000"/>
            <a:ext cx="9144000" cy="4504968"/>
            <a:chOff x="0" y="1524000"/>
            <a:chExt cx="9144000" cy="4504968"/>
          </a:xfrm>
        </p:grpSpPr>
        <p:sp>
          <p:nvSpPr>
            <p:cNvPr id="19" name="TextBox 18"/>
            <p:cNvSpPr txBox="1"/>
            <p:nvPr/>
          </p:nvSpPr>
          <p:spPr>
            <a:xfrm>
              <a:off x="0" y="2546866"/>
              <a:ext cx="9144000" cy="369332"/>
            </a:xfrm>
            <a:prstGeom prst="rect">
              <a:avLst/>
            </a:prstGeom>
            <a:noFill/>
          </p:spPr>
          <p:txBody>
            <a:bodyPr wrap="square" rtlCol="0">
              <a:spAutoFit/>
            </a:bodyPr>
            <a:lstStyle/>
            <a:p>
              <a:pPr algn="ctr"/>
              <a:r>
                <a:rPr lang="en-US" dirty="0" smtClean="0"/>
                <a:t>www.iod.unh.edu               @UNHIOD               /instituteondisability</a:t>
              </a:r>
              <a:endParaRPr lang="en-US" dirty="0"/>
            </a:p>
          </p:txBody>
        </p:sp>
        <p:sp>
          <p:nvSpPr>
            <p:cNvPr id="11" name="TextBox 10"/>
            <p:cNvSpPr txBox="1"/>
            <p:nvPr/>
          </p:nvSpPr>
          <p:spPr>
            <a:xfrm>
              <a:off x="2743200" y="3505200"/>
              <a:ext cx="3657600" cy="2523768"/>
            </a:xfrm>
            <a:prstGeom prst="rect">
              <a:avLst/>
            </a:prstGeom>
            <a:noFill/>
          </p:spPr>
          <p:txBody>
            <a:bodyPr wrap="square" rtlCol="0">
              <a:spAutoFit/>
            </a:bodyPr>
            <a:lstStyle/>
            <a:p>
              <a:pPr marL="514350" indent="-514350" algn="ctr">
                <a:lnSpc>
                  <a:spcPts val="2800"/>
                </a:lnSpc>
                <a:buNone/>
              </a:pPr>
              <a:r>
                <a:rPr lang="en-US" dirty="0">
                  <a:solidFill>
                    <a:srgbClr val="003594"/>
                  </a:solidFill>
                  <a:latin typeface="Myriad Pro"/>
                </a:rPr>
                <a:t>Art Frick</a:t>
              </a:r>
            </a:p>
            <a:p>
              <a:pPr marL="514350" indent="-514350" algn="ctr">
                <a:lnSpc>
                  <a:spcPts val="2800"/>
                </a:lnSpc>
                <a:buNone/>
              </a:pPr>
              <a:r>
                <a:rPr lang="en-US" dirty="0">
                  <a:solidFill>
                    <a:srgbClr val="003594"/>
                  </a:solidFill>
                  <a:latin typeface="Myriad Pro"/>
                </a:rPr>
                <a:t>Web Designer/Developer</a:t>
              </a:r>
            </a:p>
            <a:p>
              <a:pPr marL="514350" indent="-514350" algn="ctr">
                <a:lnSpc>
                  <a:spcPts val="2800"/>
                </a:lnSpc>
                <a:buNone/>
              </a:pPr>
              <a:r>
                <a:rPr lang="en-US" dirty="0">
                  <a:solidFill>
                    <a:srgbClr val="003594"/>
                  </a:solidFill>
                  <a:latin typeface="Myriad Pro"/>
                </a:rPr>
                <a:t>Institute on Disability</a:t>
              </a:r>
            </a:p>
            <a:p>
              <a:pPr marL="514350" indent="-514350" algn="ctr">
                <a:lnSpc>
                  <a:spcPts val="2800"/>
                </a:lnSpc>
                <a:buNone/>
              </a:pPr>
              <a:r>
                <a:rPr lang="en-US" dirty="0">
                  <a:solidFill>
                    <a:srgbClr val="003594"/>
                  </a:solidFill>
                  <a:latin typeface="Myriad Pro"/>
                </a:rPr>
                <a:t>University of New </a:t>
              </a:r>
              <a:r>
                <a:rPr lang="en-US" dirty="0" smtClean="0">
                  <a:solidFill>
                    <a:srgbClr val="003594"/>
                  </a:solidFill>
                  <a:latin typeface="Myriad Pro"/>
                </a:rPr>
                <a:t>Hampshire</a:t>
              </a:r>
            </a:p>
            <a:p>
              <a:pPr marL="514350" indent="-514350" algn="ctr">
                <a:lnSpc>
                  <a:spcPts val="2800"/>
                </a:lnSpc>
                <a:buNone/>
              </a:pPr>
              <a:r>
                <a:rPr lang="en-US" dirty="0">
                  <a:solidFill>
                    <a:srgbClr val="003594"/>
                  </a:solidFill>
                  <a:latin typeface="Myriad Pro"/>
                </a:rPr>
                <a:t> </a:t>
              </a:r>
              <a:r>
                <a:rPr lang="en-US" dirty="0" smtClean="0">
                  <a:solidFill>
                    <a:srgbClr val="003594"/>
                  </a:solidFill>
                  <a:latin typeface="Myriad Pro"/>
                </a:rPr>
                <a:t>        </a:t>
              </a:r>
              <a:r>
                <a:rPr lang="en-US" u="sng" dirty="0" smtClean="0">
                  <a:solidFill>
                    <a:srgbClr val="003594"/>
                  </a:solidFill>
                  <a:latin typeface="Myriad Pro"/>
                  <a:ea typeface="Calibri"/>
                  <a:cs typeface="Times New Roman"/>
                  <a:hlinkClick r:id="rId2"/>
                </a:rPr>
                <a:t>Arthur.Frick@unh.edu</a:t>
              </a:r>
              <a:endParaRPr lang="en-US" u="sng" dirty="0">
                <a:solidFill>
                  <a:srgbClr val="003594"/>
                </a:solidFill>
                <a:latin typeface="Myriad Pro"/>
                <a:ea typeface="Calibri"/>
                <a:cs typeface="Times New Roman"/>
              </a:endParaRPr>
            </a:p>
            <a:p>
              <a:pPr algn="ctr">
                <a:lnSpc>
                  <a:spcPts val="2800"/>
                </a:lnSpc>
              </a:pPr>
              <a:r>
                <a:rPr lang="en-US" dirty="0" smtClean="0">
                  <a:solidFill>
                    <a:srgbClr val="003594"/>
                  </a:solidFill>
                  <a:latin typeface="Myriad Pro"/>
                  <a:ea typeface="Calibri"/>
                  <a:cs typeface="Times New Roman"/>
                </a:rPr>
                <a:t>         603.862.4114     </a:t>
              </a:r>
              <a:endParaRPr lang="en-US" dirty="0">
                <a:solidFill>
                  <a:srgbClr val="003594"/>
                </a:solidFill>
                <a:latin typeface="Myriad Pro"/>
                <a:ea typeface="Calibri"/>
                <a:cs typeface="Times New Roman"/>
              </a:endParaRPr>
            </a:p>
            <a:p>
              <a:pPr algn="ctr"/>
              <a:endParaRPr lang="en-US" dirty="0">
                <a:latin typeface="Myriad Pro"/>
              </a:endParaRPr>
            </a:p>
          </p:txBody>
        </p:sp>
        <p:sp>
          <p:nvSpPr>
            <p:cNvPr id="12" name="TextBox 11"/>
            <p:cNvSpPr txBox="1"/>
            <p:nvPr/>
          </p:nvSpPr>
          <p:spPr>
            <a:xfrm>
              <a:off x="0" y="1524000"/>
              <a:ext cx="9144000" cy="646331"/>
            </a:xfrm>
            <a:prstGeom prst="rect">
              <a:avLst/>
            </a:prstGeom>
            <a:noFill/>
          </p:spPr>
          <p:txBody>
            <a:bodyPr wrap="square" numCol="1" rtlCol="0">
              <a:spAutoFit/>
            </a:bodyPr>
            <a:lstStyle/>
            <a:p>
              <a:pPr algn="ctr"/>
              <a:r>
                <a:rPr lang="en-US" sz="3600" dirty="0" smtClean="0">
                  <a:solidFill>
                    <a:srgbClr val="003594"/>
                  </a:solidFill>
                  <a:latin typeface="Myriad Pro"/>
                </a:rPr>
                <a:t>Stay Connected</a:t>
              </a:r>
              <a:endParaRPr lang="en-US" sz="3600" dirty="0">
                <a:solidFill>
                  <a:srgbClr val="003594"/>
                </a:solidFill>
                <a:latin typeface="Myriad Pro"/>
              </a:endParaRPr>
            </a:p>
          </p:txBody>
        </p:sp>
      </p:grpSp>
      <p:pic>
        <p:nvPicPr>
          <p:cNvPr id="13" name="Picture 12" descr="twitter">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606567" y="2592247"/>
            <a:ext cx="304800" cy="304800"/>
          </a:xfrm>
          <a:prstGeom prst="rect">
            <a:avLst/>
          </a:prstGeom>
          <a:noFill/>
          <a:ln>
            <a:noFill/>
          </a:ln>
        </p:spPr>
      </p:pic>
      <p:pic>
        <p:nvPicPr>
          <p:cNvPr id="14" name="Picture 13" descr="facebook">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5342389" y="2579132"/>
            <a:ext cx="304800" cy="304800"/>
          </a:xfrm>
          <a:prstGeom prst="rect">
            <a:avLst/>
          </a:prstGeom>
          <a:noFill/>
          <a:ln>
            <a:noFill/>
          </a:ln>
        </p:spPr>
      </p:pic>
      <p:pic>
        <p:nvPicPr>
          <p:cNvPr id="16" name="Picture 15" descr="C:\Users\mjs58\Desktop\Phone-icon.pn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33800" y="5359167"/>
            <a:ext cx="335280" cy="304800"/>
          </a:xfrm>
          <a:prstGeom prst="rect">
            <a:avLst/>
          </a:prstGeom>
          <a:noFill/>
          <a:ln>
            <a:noFill/>
          </a:ln>
        </p:spPr>
      </p:pic>
      <p:pic>
        <p:nvPicPr>
          <p:cNvPr id="18" name="Picture 17" descr="http://developer.blackberry.com/html5/files/documentation/v2_1/images/email_icon_suggestions_grid.pn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322320" y="4995644"/>
            <a:ext cx="335280" cy="304800"/>
          </a:xfrm>
          <a:prstGeom prst="rect">
            <a:avLst/>
          </a:prstGeom>
          <a:noFill/>
          <a:ln>
            <a:noFill/>
          </a:ln>
        </p:spPr>
      </p:pic>
      <p:pic>
        <p:nvPicPr>
          <p:cNvPr id="1026" name="Picture 2" descr="C:\Users\mjs58\Desktop\computer-mouse-icon.gi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44446" y="2592247"/>
            <a:ext cx="303353" cy="303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2952635"/>
      </p:ext>
    </p:extLst>
  </p:cSld>
  <p:clrMapOvr>
    <a:masterClrMapping/>
  </p:clrMapOvr>
  <p:transition spd="slow">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&amp; Housekeeping</a:t>
            </a:r>
            <a:endParaRPr lang="en-US" dirty="0"/>
          </a:p>
        </p:txBody>
      </p:sp>
      <p:sp>
        <p:nvSpPr>
          <p:cNvPr id="3" name="Content Placeholder 2"/>
          <p:cNvSpPr>
            <a:spLocks noGrp="1"/>
          </p:cNvSpPr>
          <p:nvPr>
            <p:ph idx="1"/>
          </p:nvPr>
        </p:nvSpPr>
        <p:spPr/>
        <p:txBody>
          <a:bodyPr>
            <a:normAutofit/>
          </a:bodyPr>
          <a:lstStyle/>
          <a:p>
            <a:r>
              <a:rPr lang="en-US" dirty="0" smtClean="0"/>
              <a:t>You can download this presentation from Box @ </a:t>
            </a:r>
            <a:r>
              <a:rPr lang="en-US" dirty="0">
                <a:hlinkClick r:id="rId3"/>
              </a:rPr>
              <a:t>https://unh.box.com/IODAccessibilityNJCP</a:t>
            </a:r>
            <a:endParaRPr lang="en-US" dirty="0" smtClean="0"/>
          </a:p>
          <a:p>
            <a:r>
              <a:rPr lang="en-US" dirty="0" smtClean="0"/>
              <a:t>Time towards end for questions &amp; discussion</a:t>
            </a:r>
          </a:p>
          <a:p>
            <a:r>
              <a:rPr lang="en-US" dirty="0" smtClean="0"/>
              <a:t>If you need any alternative formats, please email me @ </a:t>
            </a:r>
            <a:r>
              <a:rPr lang="en-US" dirty="0" smtClean="0">
                <a:hlinkClick r:id="rId4"/>
              </a:rPr>
              <a:t>arthur.frick@unh.edu</a:t>
            </a:r>
            <a:endParaRPr lang="en-US" dirty="0" smtClean="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a:xfrm>
            <a:off x="304800" y="6264275"/>
            <a:ext cx="2133600" cy="365125"/>
          </a:xfrm>
        </p:spPr>
        <p:txBody>
          <a:bodyPr/>
          <a:lstStyle/>
          <a:p>
            <a:fld id="{52F0E47B-4FC6-4104-B1D0-7FC471F5C595}" type="slidenum">
              <a:rPr lang="en-US" smtClean="0"/>
              <a:t>3</a:t>
            </a:fld>
            <a:endParaRPr lang="en-US" dirty="0"/>
          </a:p>
        </p:txBody>
      </p:sp>
    </p:spTree>
    <p:extLst>
      <p:ext uri="{BB962C8B-B14F-4D97-AF65-F5344CB8AC3E}">
        <p14:creationId xmlns:p14="http://schemas.microsoft.com/office/powerpoint/2010/main" val="1682308472"/>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this Session</a:t>
            </a:r>
            <a:endParaRPr lang="en-US" dirty="0"/>
          </a:p>
        </p:txBody>
      </p:sp>
      <p:sp>
        <p:nvSpPr>
          <p:cNvPr id="3" name="Content Placeholder 2"/>
          <p:cNvSpPr>
            <a:spLocks noGrp="1"/>
          </p:cNvSpPr>
          <p:nvPr>
            <p:ph idx="1"/>
          </p:nvPr>
        </p:nvSpPr>
        <p:spPr/>
        <p:txBody>
          <a:bodyPr>
            <a:normAutofit/>
          </a:bodyPr>
          <a:lstStyle/>
          <a:p>
            <a:r>
              <a:rPr lang="en-US" dirty="0"/>
              <a:t>Have a deeper understanding of primary blockers for </a:t>
            </a:r>
            <a:r>
              <a:rPr lang="en-US" dirty="0" smtClean="0"/>
              <a:t>accessibility</a:t>
            </a:r>
          </a:p>
          <a:p>
            <a:r>
              <a:rPr lang="en-US" dirty="0" smtClean="0"/>
              <a:t>Understand how to check for web page accessibility</a:t>
            </a:r>
          </a:p>
          <a:p>
            <a:pPr lvl="1"/>
            <a:r>
              <a:rPr lang="en-US" dirty="0" smtClean="0"/>
              <a:t>Understand also how to interpret those results</a:t>
            </a:r>
          </a:p>
          <a:p>
            <a:r>
              <a:rPr lang="en-US" dirty="0" smtClean="0"/>
              <a:t>Understand what you are responsible for in your websites</a:t>
            </a:r>
          </a:p>
          <a:p>
            <a:endParaRPr lang="en-US" dirty="0" smtClean="0"/>
          </a:p>
          <a:p>
            <a:pPr marL="457200" lvl="1" indent="0">
              <a:buNone/>
            </a:pPr>
            <a:endParaRPr lang="en-US" dirty="0" smtClean="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a:xfrm>
            <a:off x="304800" y="6264275"/>
            <a:ext cx="2133600" cy="365125"/>
          </a:xfrm>
        </p:spPr>
        <p:txBody>
          <a:bodyPr/>
          <a:lstStyle/>
          <a:p>
            <a:fld id="{52F0E47B-4FC6-4104-B1D0-7FC471F5C595}" type="slidenum">
              <a:rPr lang="en-US" smtClean="0"/>
              <a:t>4</a:t>
            </a:fld>
            <a:endParaRPr lang="en-US" dirty="0"/>
          </a:p>
        </p:txBody>
      </p:sp>
    </p:spTree>
    <p:extLst>
      <p:ext uri="{BB962C8B-B14F-4D97-AF65-F5344CB8AC3E}">
        <p14:creationId xmlns:p14="http://schemas.microsoft.com/office/powerpoint/2010/main" val="275866190"/>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Refresher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 </a:t>
            </a:r>
            <a:r>
              <a:rPr lang="en-US" dirty="0">
                <a:hlinkClick r:id="rId3"/>
              </a:rPr>
              <a:t>Web Content Accessibility Guidelines (WCAG) </a:t>
            </a:r>
            <a:r>
              <a:rPr lang="en-US" dirty="0"/>
              <a:t>provide an international set of guidelines. They are developed by the Worldwide Web Consortium (W3C), the governing body of the web. These guidelines are the basis of most web accessibility law in the world. Version 2.0 of these guidelines, published in December 2008, are based on four principles</a:t>
            </a:r>
            <a:r>
              <a:rPr lang="en-US" dirty="0" smtClean="0"/>
              <a:t>:</a:t>
            </a:r>
            <a:endParaRPr lang="en-US"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5</a:t>
            </a:fld>
            <a:endParaRPr lang="en-US"/>
          </a:p>
        </p:txBody>
      </p:sp>
    </p:spTree>
    <p:extLst>
      <p:ext uri="{BB962C8B-B14F-4D97-AF65-F5344CB8AC3E}">
        <p14:creationId xmlns:p14="http://schemas.microsoft.com/office/powerpoint/2010/main" val="3405047944"/>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Refresher</a:t>
            </a:r>
            <a:endParaRPr lang="en-US" dirty="0"/>
          </a:p>
        </p:txBody>
      </p:sp>
      <p:sp>
        <p:nvSpPr>
          <p:cNvPr id="3" name="Content Placeholder 2"/>
          <p:cNvSpPr>
            <a:spLocks noGrp="1"/>
          </p:cNvSpPr>
          <p:nvPr>
            <p:ph idx="1"/>
          </p:nvPr>
        </p:nvSpPr>
        <p:spPr/>
        <p:txBody>
          <a:bodyPr>
            <a:normAutofit fontScale="77500" lnSpcReduction="20000"/>
          </a:bodyPr>
          <a:lstStyle/>
          <a:p>
            <a:r>
              <a:rPr lang="en-US" sz="3000" dirty="0" smtClean="0">
                <a:hlinkClick r:id="rId3"/>
              </a:rPr>
              <a:t>Perceivable</a:t>
            </a:r>
            <a:r>
              <a:rPr lang="en-US" sz="3000" dirty="0"/>
              <a:t>: Available to the senses (vision and hearing primarily) either through the browser or through assistive technologies (e.g. screen readers, screen enlargers, etc.)</a:t>
            </a:r>
          </a:p>
          <a:p>
            <a:r>
              <a:rPr lang="en-US" sz="3000" dirty="0">
                <a:hlinkClick r:id="rId4"/>
              </a:rPr>
              <a:t>Operable</a:t>
            </a:r>
            <a:r>
              <a:rPr lang="en-US" sz="3000" dirty="0"/>
              <a:t>: Users can interact with all controls and interactive elements using either the mouse, keyboard, or an assistive device.</a:t>
            </a:r>
          </a:p>
          <a:p>
            <a:r>
              <a:rPr lang="en-US" sz="3000" dirty="0">
                <a:hlinkClick r:id="rId5"/>
              </a:rPr>
              <a:t>Understandable</a:t>
            </a:r>
            <a:r>
              <a:rPr lang="en-US" sz="3000" dirty="0"/>
              <a:t>: Content is clear and limits confusion and ambiguity.</a:t>
            </a:r>
          </a:p>
          <a:p>
            <a:r>
              <a:rPr lang="en-US" sz="3000" dirty="0">
                <a:hlinkClick r:id="rId6"/>
              </a:rPr>
              <a:t>Robust</a:t>
            </a:r>
            <a:r>
              <a:rPr lang="en-US" sz="3000" dirty="0"/>
              <a:t>: A wide range of technologies (including old and new user agents and assistive technologies) can access the content.</a:t>
            </a:r>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6</a:t>
            </a:fld>
            <a:endParaRPr lang="en-US"/>
          </a:p>
        </p:txBody>
      </p:sp>
    </p:spTree>
    <p:extLst>
      <p:ext uri="{BB962C8B-B14F-4D97-AF65-F5344CB8AC3E}">
        <p14:creationId xmlns:p14="http://schemas.microsoft.com/office/powerpoint/2010/main" val="1166114905"/>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Blockers – Deep </a:t>
            </a:r>
            <a:r>
              <a:rPr lang="en-US" dirty="0" smtClean="0"/>
              <a:t>Dive</a:t>
            </a:r>
            <a:br>
              <a:rPr lang="en-US" dirty="0" smtClean="0"/>
            </a:br>
            <a:r>
              <a:rPr lang="en-US" dirty="0" smtClean="0"/>
              <a:t>Alt Text</a:t>
            </a:r>
            <a:endParaRPr lang="en-US"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7</a:t>
            </a:fld>
            <a:endParaRPr lang="en-US"/>
          </a:p>
        </p:txBody>
      </p:sp>
      <p:sp>
        <p:nvSpPr>
          <p:cNvPr id="6" name="Content Placeholder 5"/>
          <p:cNvSpPr>
            <a:spLocks noGrp="1"/>
          </p:cNvSpPr>
          <p:nvPr>
            <p:ph idx="1"/>
          </p:nvPr>
        </p:nvSpPr>
        <p:spPr/>
        <p:txBody>
          <a:bodyPr/>
          <a:lstStyle/>
          <a:p>
            <a:r>
              <a:rPr lang="en-US" dirty="0"/>
              <a:t>Provide appropriate alternative text</a:t>
            </a:r>
          </a:p>
          <a:p>
            <a:pPr lvl="1"/>
            <a:r>
              <a:rPr lang="en-US" dirty="0"/>
              <a:t>Alternative text provides a textual alternative to non-text content in web pages. It is especially helpful for people who are blind and rely on a screen reader to have the content of the website read to them</a:t>
            </a:r>
            <a:r>
              <a:rPr lang="en-US" dirty="0" smtClean="0"/>
              <a:t>.</a:t>
            </a:r>
          </a:p>
          <a:p>
            <a:endParaRPr lang="en-US" dirty="0"/>
          </a:p>
        </p:txBody>
      </p:sp>
    </p:spTree>
    <p:extLst>
      <p:ext uri="{BB962C8B-B14F-4D97-AF65-F5344CB8AC3E}">
        <p14:creationId xmlns:p14="http://schemas.microsoft.com/office/powerpoint/2010/main" val="820326849"/>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Blockers – Deep </a:t>
            </a:r>
            <a:r>
              <a:rPr lang="en-US" dirty="0" smtClean="0"/>
              <a:t>Dive</a:t>
            </a:r>
            <a:br>
              <a:rPr lang="en-US" dirty="0" smtClean="0"/>
            </a:br>
            <a:r>
              <a:rPr lang="en-US" dirty="0" smtClean="0"/>
              <a:t>Alt Text</a:t>
            </a:r>
            <a:endParaRPr lang="en-US"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8</a:t>
            </a:fld>
            <a:endParaRPr lang="en-US"/>
          </a:p>
        </p:txBody>
      </p:sp>
      <p:sp>
        <p:nvSpPr>
          <p:cNvPr id="6" name="Content Placeholder 5"/>
          <p:cNvSpPr>
            <a:spLocks noGrp="1"/>
          </p:cNvSpPr>
          <p:nvPr>
            <p:ph idx="1"/>
          </p:nvPr>
        </p:nvSpPr>
        <p:spPr/>
        <p:txBody>
          <a:bodyPr>
            <a:normAutofit lnSpcReduction="10000"/>
          </a:bodyPr>
          <a:lstStyle/>
          <a:p>
            <a:r>
              <a:rPr lang="en-US" dirty="0" smtClean="0"/>
              <a:t>The alt attribute should typically:</a:t>
            </a:r>
          </a:p>
          <a:p>
            <a:pPr lvl="1"/>
            <a:r>
              <a:rPr lang="en-US" sz="1700" b="1" dirty="0"/>
              <a:t>Be accurate and equivalent</a:t>
            </a:r>
            <a:r>
              <a:rPr lang="en-US" sz="1700" dirty="0"/>
              <a:t> in presenting the same </a:t>
            </a:r>
            <a:r>
              <a:rPr lang="en-US" sz="1700" i="1" dirty="0"/>
              <a:t>content</a:t>
            </a:r>
            <a:r>
              <a:rPr lang="en-US" sz="1700" dirty="0"/>
              <a:t> and </a:t>
            </a:r>
            <a:r>
              <a:rPr lang="en-US" sz="1700" i="1" dirty="0"/>
              <a:t>function</a:t>
            </a:r>
            <a:r>
              <a:rPr lang="en-US" sz="1700" dirty="0"/>
              <a:t> of the image.</a:t>
            </a:r>
          </a:p>
          <a:p>
            <a:pPr lvl="1"/>
            <a:r>
              <a:rPr lang="en-US" sz="1700" b="1" dirty="0"/>
              <a:t>Be succinct.</a:t>
            </a:r>
            <a:r>
              <a:rPr lang="en-US" sz="1700" dirty="0"/>
              <a:t> This means the correct content (if there is content) and function (if there is a function) of the image should be presented as succinctly as is appropriate. Typically no more than a few words are necessary, though rarely a short sentence or two may be appropriate.</a:t>
            </a:r>
          </a:p>
          <a:p>
            <a:pPr lvl="1"/>
            <a:r>
              <a:rPr lang="en-US" sz="1700" b="1" dirty="0"/>
              <a:t>NOT be redundant</a:t>
            </a:r>
            <a:r>
              <a:rPr lang="en-US" sz="1700" dirty="0"/>
              <a:t> or provide the same information as text within the context of the image.</a:t>
            </a:r>
          </a:p>
          <a:p>
            <a:pPr lvl="1"/>
            <a:r>
              <a:rPr lang="en-US" sz="1700" b="1" dirty="0"/>
              <a:t>NOT use the phrases "image of ..." or "graphic of ..." to describe the image.</a:t>
            </a:r>
            <a:r>
              <a:rPr lang="en-US" sz="1700" dirty="0"/>
              <a:t> It usually apparent to the user that it is an image. And if the image is conveying content, it is typically not necessary that the user know that it is an image that is conveying the content, as opposed to text. If the fact that an image is a photograph or illustration, etc. is important content, it may be useful to include this in alternative text.</a:t>
            </a:r>
          </a:p>
          <a:p>
            <a:pPr lvl="1"/>
            <a:endParaRPr lang="en-US" dirty="0" smtClean="0"/>
          </a:p>
          <a:p>
            <a:endParaRPr lang="en-US" dirty="0"/>
          </a:p>
        </p:txBody>
      </p:sp>
    </p:spTree>
    <p:extLst>
      <p:ext uri="{BB962C8B-B14F-4D97-AF65-F5344CB8AC3E}">
        <p14:creationId xmlns:p14="http://schemas.microsoft.com/office/powerpoint/2010/main" val="2343686051"/>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Blockers – Deep </a:t>
            </a:r>
            <a:r>
              <a:rPr lang="en-US" dirty="0" smtClean="0"/>
              <a:t>Dive</a:t>
            </a:r>
            <a:br>
              <a:rPr lang="en-US" dirty="0" smtClean="0"/>
            </a:br>
            <a:r>
              <a:rPr lang="en-US" dirty="0" smtClean="0"/>
              <a:t>Document Structure</a:t>
            </a:r>
            <a:endParaRPr lang="en-US" dirty="0"/>
          </a:p>
        </p:txBody>
      </p:sp>
      <p:sp>
        <p:nvSpPr>
          <p:cNvPr id="4" name="Date Placeholder 3"/>
          <p:cNvSpPr>
            <a:spLocks noGrp="1"/>
          </p:cNvSpPr>
          <p:nvPr>
            <p:ph type="dt" sz="half" idx="10"/>
          </p:nvPr>
        </p:nvSpPr>
        <p:spPr/>
        <p:txBody>
          <a:bodyPr/>
          <a:lstStyle/>
          <a:p>
            <a:fld id="{288F55F0-8A6C-4A5B-A395-AB72E1375FA0}" type="datetime1">
              <a:rPr lang="en-US" smtClean="0"/>
              <a:t>11/16/2015</a:t>
            </a:fld>
            <a:endParaRPr lang="en-US"/>
          </a:p>
        </p:txBody>
      </p:sp>
      <p:sp>
        <p:nvSpPr>
          <p:cNvPr id="5" name="Slide Number Placeholder 4"/>
          <p:cNvSpPr>
            <a:spLocks noGrp="1"/>
          </p:cNvSpPr>
          <p:nvPr>
            <p:ph type="sldNum" sz="quarter" idx="12"/>
          </p:nvPr>
        </p:nvSpPr>
        <p:spPr/>
        <p:txBody>
          <a:bodyPr/>
          <a:lstStyle/>
          <a:p>
            <a:fld id="{52F0E47B-4FC6-4104-B1D0-7FC471F5C595}" type="slidenum">
              <a:rPr lang="en-US" smtClean="0"/>
              <a:t>9</a:t>
            </a:fld>
            <a:endParaRPr lang="en-US"/>
          </a:p>
        </p:txBody>
      </p:sp>
      <p:sp>
        <p:nvSpPr>
          <p:cNvPr id="6" name="Content Placeholder 5"/>
          <p:cNvSpPr>
            <a:spLocks noGrp="1"/>
          </p:cNvSpPr>
          <p:nvPr>
            <p:ph idx="1"/>
          </p:nvPr>
        </p:nvSpPr>
        <p:spPr/>
        <p:txBody>
          <a:bodyPr/>
          <a:lstStyle/>
          <a:p>
            <a:r>
              <a:rPr lang="en-US" dirty="0"/>
              <a:t>Provide appropriate </a:t>
            </a:r>
            <a:r>
              <a:rPr lang="en-US" dirty="0" smtClean="0"/>
              <a:t>document structure</a:t>
            </a:r>
            <a:endParaRPr lang="en-US" dirty="0"/>
          </a:p>
          <a:p>
            <a:pPr lvl="1"/>
            <a:r>
              <a:rPr lang="en-US" dirty="0"/>
              <a:t>Headings, lists, and other structural elements provide meaning and structure to web pages. They can also facilitate keyboard navigation within the page.</a:t>
            </a:r>
          </a:p>
        </p:txBody>
      </p:sp>
    </p:spTree>
    <p:extLst>
      <p:ext uri="{BB962C8B-B14F-4D97-AF65-F5344CB8AC3E}">
        <p14:creationId xmlns:p14="http://schemas.microsoft.com/office/powerpoint/2010/main" val="3855338937"/>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Office Theme">
  <a:themeElements>
    <a:clrScheme name="IOD">
      <a:dk1>
        <a:srgbClr val="004280"/>
      </a:dk1>
      <a:lt1>
        <a:srgbClr val="FFFFFF"/>
      </a:lt1>
      <a:dk2>
        <a:srgbClr val="004280"/>
      </a:dk2>
      <a:lt2>
        <a:srgbClr val="A8CC96"/>
      </a:lt2>
      <a:accent1>
        <a:srgbClr val="FFEFC1"/>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4653</TotalTime>
  <Words>983</Words>
  <Application>Microsoft Office PowerPoint</Application>
  <PresentationFormat>On-screen Show (4:3)</PresentationFormat>
  <Paragraphs>171</Paragraphs>
  <Slides>23</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Myriad Pro</vt:lpstr>
      <vt:lpstr>Times New Roman</vt:lpstr>
      <vt:lpstr>Office Theme</vt:lpstr>
      <vt:lpstr>Introduction to Web Accessibility</vt:lpstr>
      <vt:lpstr>Agenda</vt:lpstr>
      <vt:lpstr>Format &amp; Housekeeping</vt:lpstr>
      <vt:lpstr>Goals of this Session</vt:lpstr>
      <vt:lpstr>Accessibility Refresher</vt:lpstr>
      <vt:lpstr>Accessibility Refresher</vt:lpstr>
      <vt:lpstr>Primary Blockers – Deep Dive Alt Text</vt:lpstr>
      <vt:lpstr>Primary Blockers – Deep Dive Alt Text</vt:lpstr>
      <vt:lpstr>Primary Blockers – Deep Dive Document Structure</vt:lpstr>
      <vt:lpstr>Primary Blockers – Deep Dive Document Structure</vt:lpstr>
      <vt:lpstr>Primary Blockers – Deep Dive Link Text</vt:lpstr>
      <vt:lpstr>Primary Blockers – Deep Dive Link Text</vt:lpstr>
      <vt:lpstr>Primary Blockers – Deep Dive Media Captioning</vt:lpstr>
      <vt:lpstr>Primary Blockers – Deep Dive Use of Color</vt:lpstr>
      <vt:lpstr>Primary Blockers – Deep Dive Content</vt:lpstr>
      <vt:lpstr>Primary Blockers – Deep Dive Content</vt:lpstr>
      <vt:lpstr>Primary Blockers – Deep Dive Downloads and Forms</vt:lpstr>
      <vt:lpstr>Primary Blockers – Deep Dive Downloads and Forms</vt:lpstr>
      <vt:lpstr>Testing for Accessibility</vt:lpstr>
      <vt:lpstr>Testing for Accessibility</vt:lpstr>
      <vt:lpstr>What are you responsible for?</vt:lpstr>
      <vt:lpstr>Questions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Guntz, Nichole</dc:creator>
  <cp:lastModifiedBy>Frick, Art</cp:lastModifiedBy>
  <cp:revision>173</cp:revision>
  <dcterms:created xsi:type="dcterms:W3CDTF">2011-09-13T17:45:18Z</dcterms:created>
  <dcterms:modified xsi:type="dcterms:W3CDTF">2015-11-16T15:26:45Z</dcterms:modified>
</cp:coreProperties>
</file>